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58" r:id="rId3"/>
    <p:sldId id="259" r:id="rId4"/>
    <p:sldId id="260" r:id="rId5"/>
    <p:sldId id="261" r:id="rId6"/>
    <p:sldId id="265" r:id="rId7"/>
    <p:sldId id="266" r:id="rId8"/>
    <p:sldId id="267"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1" d="100"/>
          <a:sy n="71" d="100"/>
        </p:scale>
        <p:origin x="2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91E87-FCD2-4E37-ABF5-5F4C2AD9753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633AF63-7023-467A-B373-198199FCAC0D}">
      <dgm:prSet/>
      <dgm:spPr/>
      <dgm:t>
        <a:bodyPr/>
        <a:lstStyle/>
        <a:p>
          <a:pPr>
            <a:lnSpc>
              <a:spcPct val="100000"/>
            </a:lnSpc>
            <a:defRPr cap="all"/>
          </a:pPr>
          <a:r>
            <a:rPr lang="es-MX"/>
            <a:t>Encuesta realizada del 2 al 10 de diciembre de 2019</a:t>
          </a:r>
          <a:endParaRPr lang="en-US"/>
        </a:p>
      </dgm:t>
    </dgm:pt>
    <dgm:pt modelId="{40E21E13-761B-46FE-B5CE-75E49BC84D1E}" type="parTrans" cxnId="{B6B725A9-2148-4994-8C4C-0EF6860AE37B}">
      <dgm:prSet/>
      <dgm:spPr/>
      <dgm:t>
        <a:bodyPr/>
        <a:lstStyle/>
        <a:p>
          <a:endParaRPr lang="en-US"/>
        </a:p>
      </dgm:t>
    </dgm:pt>
    <dgm:pt modelId="{BF995691-90D8-461A-86FB-D762B13ABAD1}" type="sibTrans" cxnId="{B6B725A9-2148-4994-8C4C-0EF6860AE37B}">
      <dgm:prSet/>
      <dgm:spPr/>
      <dgm:t>
        <a:bodyPr/>
        <a:lstStyle/>
        <a:p>
          <a:endParaRPr lang="en-US"/>
        </a:p>
      </dgm:t>
    </dgm:pt>
    <dgm:pt modelId="{8BEE50F6-90EA-448F-A2D2-067462382525}">
      <dgm:prSet/>
      <dgm:spPr/>
      <dgm:t>
        <a:bodyPr/>
        <a:lstStyle/>
        <a:p>
          <a:pPr>
            <a:lnSpc>
              <a:spcPct val="100000"/>
            </a:lnSpc>
            <a:defRPr cap="all"/>
          </a:pPr>
          <a:r>
            <a:rPr lang="es-MX" dirty="0"/>
            <a:t>Respondida por 1.686 víctimas</a:t>
          </a:r>
        </a:p>
        <a:p>
          <a:pPr>
            <a:lnSpc>
              <a:spcPct val="100000"/>
            </a:lnSpc>
            <a:defRPr cap="all"/>
          </a:pPr>
          <a:endParaRPr lang="en-US" dirty="0"/>
        </a:p>
      </dgm:t>
    </dgm:pt>
    <dgm:pt modelId="{FE1FFD67-8945-470F-817F-B7C0D524921E}" type="parTrans" cxnId="{2DD0E9A3-4F30-4508-82E1-677E4111EEB2}">
      <dgm:prSet/>
      <dgm:spPr/>
      <dgm:t>
        <a:bodyPr/>
        <a:lstStyle/>
        <a:p>
          <a:endParaRPr lang="en-US"/>
        </a:p>
      </dgm:t>
    </dgm:pt>
    <dgm:pt modelId="{D90429BC-763D-4F25-A103-297F99D2B7C2}" type="sibTrans" cxnId="{2DD0E9A3-4F30-4508-82E1-677E4111EEB2}">
      <dgm:prSet/>
      <dgm:spPr/>
      <dgm:t>
        <a:bodyPr/>
        <a:lstStyle/>
        <a:p>
          <a:endParaRPr lang="en-US"/>
        </a:p>
      </dgm:t>
    </dgm:pt>
    <dgm:pt modelId="{3AA606FF-9621-43A8-A1AE-A2BB14D6A9F5}">
      <dgm:prSet/>
      <dgm:spPr/>
      <dgm:t>
        <a:bodyPr/>
        <a:lstStyle/>
        <a:p>
          <a:pPr>
            <a:lnSpc>
              <a:spcPct val="100000"/>
            </a:lnSpc>
            <a:defRPr cap="all"/>
          </a:pPr>
          <a:r>
            <a:rPr lang="es-CO" dirty="0"/>
            <a:t>Efectividad                  </a:t>
          </a:r>
          <a:r>
            <a:rPr lang="es-CO" b="1" dirty="0"/>
            <a:t>100 %</a:t>
          </a:r>
          <a:endParaRPr lang="es-CO" dirty="0"/>
        </a:p>
        <a:p>
          <a:pPr>
            <a:lnSpc>
              <a:spcPct val="100000"/>
            </a:lnSpc>
            <a:defRPr cap="all"/>
          </a:pPr>
          <a:r>
            <a:rPr lang="es-CO" dirty="0" err="1"/>
            <a:t>Contactabilidad</a:t>
          </a:r>
          <a:r>
            <a:rPr lang="es-CO" dirty="0"/>
            <a:t>          </a:t>
          </a:r>
          <a:r>
            <a:rPr lang="es-CO" b="1" dirty="0"/>
            <a:t>100 %</a:t>
          </a:r>
          <a:endParaRPr lang="en-US" dirty="0"/>
        </a:p>
      </dgm:t>
    </dgm:pt>
    <dgm:pt modelId="{330142AA-66BF-4B3C-A6FF-288A9899F451}" type="parTrans" cxnId="{7087363B-CB0F-414F-9B32-7F4D49FFE83D}">
      <dgm:prSet/>
      <dgm:spPr/>
      <dgm:t>
        <a:bodyPr/>
        <a:lstStyle/>
        <a:p>
          <a:endParaRPr lang="en-US"/>
        </a:p>
      </dgm:t>
    </dgm:pt>
    <dgm:pt modelId="{C1931566-A851-41F0-8513-4EB74202CA9D}" type="sibTrans" cxnId="{7087363B-CB0F-414F-9B32-7F4D49FFE83D}">
      <dgm:prSet/>
      <dgm:spPr/>
      <dgm:t>
        <a:bodyPr/>
        <a:lstStyle/>
        <a:p>
          <a:endParaRPr lang="en-US"/>
        </a:p>
      </dgm:t>
    </dgm:pt>
    <dgm:pt modelId="{9F221EB8-F182-4577-85CA-D80000746492}" type="pres">
      <dgm:prSet presAssocID="{34A91E87-FCD2-4E37-ABF5-5F4C2AD9753E}" presName="root" presStyleCnt="0">
        <dgm:presLayoutVars>
          <dgm:dir/>
          <dgm:resizeHandles val="exact"/>
        </dgm:presLayoutVars>
      </dgm:prSet>
      <dgm:spPr/>
      <dgm:t>
        <a:bodyPr/>
        <a:lstStyle/>
        <a:p>
          <a:endParaRPr lang="es-CO"/>
        </a:p>
      </dgm:t>
    </dgm:pt>
    <dgm:pt modelId="{A4103DCD-F564-46ED-843B-522D5BD7C8CD}" type="pres">
      <dgm:prSet presAssocID="{1633AF63-7023-467A-B373-198199FCAC0D}" presName="compNode" presStyleCnt="0"/>
      <dgm:spPr/>
    </dgm:pt>
    <dgm:pt modelId="{3EA450D6-A4F5-4BCF-9B2A-1BE04B4D8213}" type="pres">
      <dgm:prSet presAssocID="{1633AF63-7023-467A-B373-198199FCAC0D}" presName="iconBgRect" presStyleLbl="bgShp" presStyleIdx="0" presStyleCnt="3"/>
      <dgm:spPr>
        <a:prstGeom prst="round2DiagRect">
          <a:avLst>
            <a:gd name="adj1" fmla="val 29727"/>
            <a:gd name="adj2" fmla="val 0"/>
          </a:avLst>
        </a:prstGeom>
      </dgm:spPr>
    </dgm:pt>
    <dgm:pt modelId="{5C2A8B66-6012-4454-A37F-AA55B7FF4565}" type="pres">
      <dgm:prSet presAssocID="{1633AF63-7023-467A-B373-198199FCAC0D}"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s-CO"/>
        </a:p>
      </dgm:t>
      <dgm:extLst>
        <a:ext uri="{E40237B7-FDA0-4F09-8148-C483321AD2D9}">
          <dgm14:cNvPr xmlns:dgm14="http://schemas.microsoft.com/office/drawing/2010/diagram" id="0" name="" descr="Monthly calendar"/>
        </a:ext>
      </dgm:extLst>
    </dgm:pt>
    <dgm:pt modelId="{19CCAD8B-C822-426F-9020-4E1B93C78429}" type="pres">
      <dgm:prSet presAssocID="{1633AF63-7023-467A-B373-198199FCAC0D}" presName="spaceRect" presStyleCnt="0"/>
      <dgm:spPr/>
    </dgm:pt>
    <dgm:pt modelId="{985BEEC1-9CA9-43A7-A5F5-9F788C00B1CF}" type="pres">
      <dgm:prSet presAssocID="{1633AF63-7023-467A-B373-198199FCAC0D}" presName="textRect" presStyleLbl="revTx" presStyleIdx="0" presStyleCnt="3">
        <dgm:presLayoutVars>
          <dgm:chMax val="1"/>
          <dgm:chPref val="1"/>
        </dgm:presLayoutVars>
      </dgm:prSet>
      <dgm:spPr/>
      <dgm:t>
        <a:bodyPr/>
        <a:lstStyle/>
        <a:p>
          <a:endParaRPr lang="es-CO"/>
        </a:p>
      </dgm:t>
    </dgm:pt>
    <dgm:pt modelId="{974E1AFB-941A-45C5-9E4E-AA9CD84192C5}" type="pres">
      <dgm:prSet presAssocID="{BF995691-90D8-461A-86FB-D762B13ABAD1}" presName="sibTrans" presStyleCnt="0"/>
      <dgm:spPr/>
    </dgm:pt>
    <dgm:pt modelId="{916D4AE0-FBCA-48CD-8CED-0603B38EDE4F}" type="pres">
      <dgm:prSet presAssocID="{8BEE50F6-90EA-448F-A2D2-067462382525}" presName="compNode" presStyleCnt="0"/>
      <dgm:spPr/>
    </dgm:pt>
    <dgm:pt modelId="{18CC3FFC-D20A-4C52-9ABF-DF412530AB24}" type="pres">
      <dgm:prSet presAssocID="{8BEE50F6-90EA-448F-A2D2-067462382525}" presName="iconBgRect" presStyleLbl="bgShp" presStyleIdx="1" presStyleCnt="3"/>
      <dgm:spPr>
        <a:prstGeom prst="round2DiagRect">
          <a:avLst>
            <a:gd name="adj1" fmla="val 29727"/>
            <a:gd name="adj2" fmla="val 0"/>
          </a:avLst>
        </a:prstGeom>
      </dgm:spPr>
    </dgm:pt>
    <dgm:pt modelId="{284BB019-20FB-4176-91D4-BCBA1E1927B4}" type="pres">
      <dgm:prSet presAssocID="{8BEE50F6-90EA-448F-A2D2-06746238252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s-CO"/>
        </a:p>
      </dgm:t>
      <dgm:extLst>
        <a:ext uri="{E40237B7-FDA0-4F09-8148-C483321AD2D9}">
          <dgm14:cNvPr xmlns:dgm14="http://schemas.microsoft.com/office/drawing/2010/diagram" id="0" name="" descr="Skeleton"/>
        </a:ext>
      </dgm:extLst>
    </dgm:pt>
    <dgm:pt modelId="{DC1001FD-C931-40D0-83A4-0FFCC3C35307}" type="pres">
      <dgm:prSet presAssocID="{8BEE50F6-90EA-448F-A2D2-067462382525}" presName="spaceRect" presStyleCnt="0"/>
      <dgm:spPr/>
    </dgm:pt>
    <dgm:pt modelId="{7E4F3553-2D4B-4C45-874C-E01D1193971C}" type="pres">
      <dgm:prSet presAssocID="{8BEE50F6-90EA-448F-A2D2-067462382525}" presName="textRect" presStyleLbl="revTx" presStyleIdx="1" presStyleCnt="3">
        <dgm:presLayoutVars>
          <dgm:chMax val="1"/>
          <dgm:chPref val="1"/>
        </dgm:presLayoutVars>
      </dgm:prSet>
      <dgm:spPr/>
      <dgm:t>
        <a:bodyPr/>
        <a:lstStyle/>
        <a:p>
          <a:endParaRPr lang="es-CO"/>
        </a:p>
      </dgm:t>
    </dgm:pt>
    <dgm:pt modelId="{3488CD98-16D2-45B6-99CE-0C350F33CE73}" type="pres">
      <dgm:prSet presAssocID="{D90429BC-763D-4F25-A103-297F99D2B7C2}" presName="sibTrans" presStyleCnt="0"/>
      <dgm:spPr/>
    </dgm:pt>
    <dgm:pt modelId="{FFA58710-38D9-4184-862F-C8240C8E5CF2}" type="pres">
      <dgm:prSet presAssocID="{3AA606FF-9621-43A8-A1AE-A2BB14D6A9F5}" presName="compNode" presStyleCnt="0"/>
      <dgm:spPr/>
    </dgm:pt>
    <dgm:pt modelId="{D5F3E8B3-6EA0-43EF-BFFF-6FB83C15C8EC}" type="pres">
      <dgm:prSet presAssocID="{3AA606FF-9621-43A8-A1AE-A2BB14D6A9F5}" presName="iconBgRect" presStyleLbl="bgShp" presStyleIdx="2" presStyleCnt="3"/>
      <dgm:spPr>
        <a:prstGeom prst="round2DiagRect">
          <a:avLst>
            <a:gd name="adj1" fmla="val 29727"/>
            <a:gd name="adj2" fmla="val 0"/>
          </a:avLst>
        </a:prstGeom>
      </dgm:spPr>
    </dgm:pt>
    <dgm:pt modelId="{19354D02-8D57-4050-9896-26CF44AF744F}" type="pres">
      <dgm:prSet presAssocID="{3AA606FF-9621-43A8-A1AE-A2BB14D6A9F5}"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s-CO"/>
        </a:p>
      </dgm:t>
      <dgm:extLst>
        <a:ext uri="{E40237B7-FDA0-4F09-8148-C483321AD2D9}">
          <dgm14:cNvPr xmlns:dgm14="http://schemas.microsoft.com/office/drawing/2010/diagram" id="0" name="" descr="Glue"/>
        </a:ext>
      </dgm:extLst>
    </dgm:pt>
    <dgm:pt modelId="{49A567D3-3371-4DA8-8634-C649F12CDA0F}" type="pres">
      <dgm:prSet presAssocID="{3AA606FF-9621-43A8-A1AE-A2BB14D6A9F5}" presName="spaceRect" presStyleCnt="0"/>
      <dgm:spPr/>
    </dgm:pt>
    <dgm:pt modelId="{EE727335-404D-49F2-A220-45F0184ABAE5}" type="pres">
      <dgm:prSet presAssocID="{3AA606FF-9621-43A8-A1AE-A2BB14D6A9F5}" presName="textRect" presStyleLbl="revTx" presStyleIdx="2" presStyleCnt="3">
        <dgm:presLayoutVars>
          <dgm:chMax val="1"/>
          <dgm:chPref val="1"/>
        </dgm:presLayoutVars>
      </dgm:prSet>
      <dgm:spPr/>
      <dgm:t>
        <a:bodyPr/>
        <a:lstStyle/>
        <a:p>
          <a:endParaRPr lang="es-CO"/>
        </a:p>
      </dgm:t>
    </dgm:pt>
  </dgm:ptLst>
  <dgm:cxnLst>
    <dgm:cxn modelId="{C2DCDB53-35B1-4E87-9FCA-B31A8CC2D54B}" type="presOf" srcId="{8BEE50F6-90EA-448F-A2D2-067462382525}" destId="{7E4F3553-2D4B-4C45-874C-E01D1193971C}" srcOrd="0" destOrd="0" presId="urn:microsoft.com/office/officeart/2018/5/layout/IconLeafLabelList"/>
    <dgm:cxn modelId="{5DE93187-F58B-4CB3-A07F-C2C474474001}" type="presOf" srcId="{3AA606FF-9621-43A8-A1AE-A2BB14D6A9F5}" destId="{EE727335-404D-49F2-A220-45F0184ABAE5}" srcOrd="0" destOrd="0" presId="urn:microsoft.com/office/officeart/2018/5/layout/IconLeafLabelList"/>
    <dgm:cxn modelId="{B6B725A9-2148-4994-8C4C-0EF6860AE37B}" srcId="{34A91E87-FCD2-4E37-ABF5-5F4C2AD9753E}" destId="{1633AF63-7023-467A-B373-198199FCAC0D}" srcOrd="0" destOrd="0" parTransId="{40E21E13-761B-46FE-B5CE-75E49BC84D1E}" sibTransId="{BF995691-90D8-461A-86FB-D762B13ABAD1}"/>
    <dgm:cxn modelId="{3F2BA0F3-8E37-4D1D-B74F-0037D379D7FC}" type="presOf" srcId="{1633AF63-7023-467A-B373-198199FCAC0D}" destId="{985BEEC1-9CA9-43A7-A5F5-9F788C00B1CF}" srcOrd="0" destOrd="0" presId="urn:microsoft.com/office/officeart/2018/5/layout/IconLeafLabelList"/>
    <dgm:cxn modelId="{7087363B-CB0F-414F-9B32-7F4D49FFE83D}" srcId="{34A91E87-FCD2-4E37-ABF5-5F4C2AD9753E}" destId="{3AA606FF-9621-43A8-A1AE-A2BB14D6A9F5}" srcOrd="2" destOrd="0" parTransId="{330142AA-66BF-4B3C-A6FF-288A9899F451}" sibTransId="{C1931566-A851-41F0-8513-4EB74202CA9D}"/>
    <dgm:cxn modelId="{AF239EBD-3788-4B04-BFAB-226F0DDB28B4}" type="presOf" srcId="{34A91E87-FCD2-4E37-ABF5-5F4C2AD9753E}" destId="{9F221EB8-F182-4577-85CA-D80000746492}" srcOrd="0" destOrd="0" presId="urn:microsoft.com/office/officeart/2018/5/layout/IconLeafLabelList"/>
    <dgm:cxn modelId="{2DD0E9A3-4F30-4508-82E1-677E4111EEB2}" srcId="{34A91E87-FCD2-4E37-ABF5-5F4C2AD9753E}" destId="{8BEE50F6-90EA-448F-A2D2-067462382525}" srcOrd="1" destOrd="0" parTransId="{FE1FFD67-8945-470F-817F-B7C0D524921E}" sibTransId="{D90429BC-763D-4F25-A103-297F99D2B7C2}"/>
    <dgm:cxn modelId="{487DB16D-A23E-4864-8054-A38958D50D9D}" type="presParOf" srcId="{9F221EB8-F182-4577-85CA-D80000746492}" destId="{A4103DCD-F564-46ED-843B-522D5BD7C8CD}" srcOrd="0" destOrd="0" presId="urn:microsoft.com/office/officeart/2018/5/layout/IconLeafLabelList"/>
    <dgm:cxn modelId="{3DE76002-D364-48F1-8274-C3CC66B34025}" type="presParOf" srcId="{A4103DCD-F564-46ED-843B-522D5BD7C8CD}" destId="{3EA450D6-A4F5-4BCF-9B2A-1BE04B4D8213}" srcOrd="0" destOrd="0" presId="urn:microsoft.com/office/officeart/2018/5/layout/IconLeafLabelList"/>
    <dgm:cxn modelId="{0BC90B24-455E-45FF-A83F-AADB352BBAB0}" type="presParOf" srcId="{A4103DCD-F564-46ED-843B-522D5BD7C8CD}" destId="{5C2A8B66-6012-4454-A37F-AA55B7FF4565}" srcOrd="1" destOrd="0" presId="urn:microsoft.com/office/officeart/2018/5/layout/IconLeafLabelList"/>
    <dgm:cxn modelId="{7D780AD4-6F83-40CB-B722-9F501EF50348}" type="presParOf" srcId="{A4103DCD-F564-46ED-843B-522D5BD7C8CD}" destId="{19CCAD8B-C822-426F-9020-4E1B93C78429}" srcOrd="2" destOrd="0" presId="urn:microsoft.com/office/officeart/2018/5/layout/IconLeafLabelList"/>
    <dgm:cxn modelId="{F0832BB3-8FBC-4C39-919A-C7FA980C0559}" type="presParOf" srcId="{A4103DCD-F564-46ED-843B-522D5BD7C8CD}" destId="{985BEEC1-9CA9-43A7-A5F5-9F788C00B1CF}" srcOrd="3" destOrd="0" presId="urn:microsoft.com/office/officeart/2018/5/layout/IconLeafLabelList"/>
    <dgm:cxn modelId="{A293290A-5041-429B-B729-C7008DA2DA39}" type="presParOf" srcId="{9F221EB8-F182-4577-85CA-D80000746492}" destId="{974E1AFB-941A-45C5-9E4E-AA9CD84192C5}" srcOrd="1" destOrd="0" presId="urn:microsoft.com/office/officeart/2018/5/layout/IconLeafLabelList"/>
    <dgm:cxn modelId="{2CD98FB7-E2F9-41A4-BCD8-067F21958D20}" type="presParOf" srcId="{9F221EB8-F182-4577-85CA-D80000746492}" destId="{916D4AE0-FBCA-48CD-8CED-0603B38EDE4F}" srcOrd="2" destOrd="0" presId="urn:microsoft.com/office/officeart/2018/5/layout/IconLeafLabelList"/>
    <dgm:cxn modelId="{061AE471-EC6B-41A2-B219-80F8D6358266}" type="presParOf" srcId="{916D4AE0-FBCA-48CD-8CED-0603B38EDE4F}" destId="{18CC3FFC-D20A-4C52-9ABF-DF412530AB24}" srcOrd="0" destOrd="0" presId="urn:microsoft.com/office/officeart/2018/5/layout/IconLeafLabelList"/>
    <dgm:cxn modelId="{77C1C655-5AF8-4B30-AB4F-C61F7DBFFA15}" type="presParOf" srcId="{916D4AE0-FBCA-48CD-8CED-0603B38EDE4F}" destId="{284BB019-20FB-4176-91D4-BCBA1E1927B4}" srcOrd="1" destOrd="0" presId="urn:microsoft.com/office/officeart/2018/5/layout/IconLeafLabelList"/>
    <dgm:cxn modelId="{AFE15588-2ECB-4D81-BB6B-C3E2B02A19A9}" type="presParOf" srcId="{916D4AE0-FBCA-48CD-8CED-0603B38EDE4F}" destId="{DC1001FD-C931-40D0-83A4-0FFCC3C35307}" srcOrd="2" destOrd="0" presId="urn:microsoft.com/office/officeart/2018/5/layout/IconLeafLabelList"/>
    <dgm:cxn modelId="{EC7843A5-E910-47D2-BE53-3B91AD030D00}" type="presParOf" srcId="{916D4AE0-FBCA-48CD-8CED-0603B38EDE4F}" destId="{7E4F3553-2D4B-4C45-874C-E01D1193971C}" srcOrd="3" destOrd="0" presId="urn:microsoft.com/office/officeart/2018/5/layout/IconLeafLabelList"/>
    <dgm:cxn modelId="{4C97CBA5-F2CC-4685-A807-85BFA57AA82C}" type="presParOf" srcId="{9F221EB8-F182-4577-85CA-D80000746492}" destId="{3488CD98-16D2-45B6-99CE-0C350F33CE73}" srcOrd="3" destOrd="0" presId="urn:microsoft.com/office/officeart/2018/5/layout/IconLeafLabelList"/>
    <dgm:cxn modelId="{58B56DCD-069E-49E8-87C0-0CCAF5304063}" type="presParOf" srcId="{9F221EB8-F182-4577-85CA-D80000746492}" destId="{FFA58710-38D9-4184-862F-C8240C8E5CF2}" srcOrd="4" destOrd="0" presId="urn:microsoft.com/office/officeart/2018/5/layout/IconLeafLabelList"/>
    <dgm:cxn modelId="{CB15A066-34B4-47AE-8682-C812756DAF96}" type="presParOf" srcId="{FFA58710-38D9-4184-862F-C8240C8E5CF2}" destId="{D5F3E8B3-6EA0-43EF-BFFF-6FB83C15C8EC}" srcOrd="0" destOrd="0" presId="urn:microsoft.com/office/officeart/2018/5/layout/IconLeafLabelList"/>
    <dgm:cxn modelId="{3E4BDC4A-7D6B-4482-9524-BB55DDD92171}" type="presParOf" srcId="{FFA58710-38D9-4184-862F-C8240C8E5CF2}" destId="{19354D02-8D57-4050-9896-26CF44AF744F}" srcOrd="1" destOrd="0" presId="urn:microsoft.com/office/officeart/2018/5/layout/IconLeafLabelList"/>
    <dgm:cxn modelId="{8FA2AF1C-400F-45F4-8CFB-FEB80A38D98B}" type="presParOf" srcId="{FFA58710-38D9-4184-862F-C8240C8E5CF2}" destId="{49A567D3-3371-4DA8-8634-C649F12CDA0F}" srcOrd="2" destOrd="0" presId="urn:microsoft.com/office/officeart/2018/5/layout/IconLeafLabelList"/>
    <dgm:cxn modelId="{A31B9CF3-1912-4C30-B543-301D2DFFBA48}" type="presParOf" srcId="{FFA58710-38D9-4184-862F-C8240C8E5CF2}" destId="{EE727335-404D-49F2-A220-45F0184ABAE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450D6-A4F5-4BCF-9B2A-1BE04B4D8213}">
      <dsp:nvSpPr>
        <dsp:cNvPr id="0" name=""/>
        <dsp:cNvSpPr/>
      </dsp:nvSpPr>
      <dsp:spPr>
        <a:xfrm>
          <a:off x="462744" y="767709"/>
          <a:ext cx="1166625" cy="11666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A8B66-6012-4454-A37F-AA55B7FF4565}">
      <dsp:nvSpPr>
        <dsp:cNvPr id="0" name=""/>
        <dsp:cNvSpPr/>
      </dsp:nvSpPr>
      <dsp:spPr>
        <a:xfrm>
          <a:off x="711369" y="1016334"/>
          <a:ext cx="669375" cy="6693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5BEEC1-9CA9-43A7-A5F5-9F788C00B1CF}">
      <dsp:nvSpPr>
        <dsp:cNvPr id="0" name=""/>
        <dsp:cNvSpPr/>
      </dsp:nvSpPr>
      <dsp:spPr>
        <a:xfrm>
          <a:off x="89806" y="2297709"/>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es-MX" sz="1200" kern="1200"/>
            <a:t>Encuesta realizada del 2 al 10 de diciembre de 2019</a:t>
          </a:r>
          <a:endParaRPr lang="en-US" sz="1200" kern="1200"/>
        </a:p>
      </dsp:txBody>
      <dsp:txXfrm>
        <a:off x="89806" y="2297709"/>
        <a:ext cx="1912500" cy="720000"/>
      </dsp:txXfrm>
    </dsp:sp>
    <dsp:sp modelId="{18CC3FFC-D20A-4C52-9ABF-DF412530AB24}">
      <dsp:nvSpPr>
        <dsp:cNvPr id="0" name=""/>
        <dsp:cNvSpPr/>
      </dsp:nvSpPr>
      <dsp:spPr>
        <a:xfrm>
          <a:off x="2709932" y="767709"/>
          <a:ext cx="1166625" cy="11666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BB019-20FB-4176-91D4-BCBA1E1927B4}">
      <dsp:nvSpPr>
        <dsp:cNvPr id="0" name=""/>
        <dsp:cNvSpPr/>
      </dsp:nvSpPr>
      <dsp:spPr>
        <a:xfrm>
          <a:off x="2958557" y="1016334"/>
          <a:ext cx="669375" cy="66937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4F3553-2D4B-4C45-874C-E01D1193971C}">
      <dsp:nvSpPr>
        <dsp:cNvPr id="0" name=""/>
        <dsp:cNvSpPr/>
      </dsp:nvSpPr>
      <dsp:spPr>
        <a:xfrm>
          <a:off x="2336994" y="2297709"/>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es-MX" sz="1200" kern="1200" dirty="0"/>
            <a:t>Respondida por 1.686 víctimas</a:t>
          </a:r>
        </a:p>
        <a:p>
          <a:pPr lvl="0" algn="ctr" defTabSz="533400">
            <a:lnSpc>
              <a:spcPct val="100000"/>
            </a:lnSpc>
            <a:spcBef>
              <a:spcPct val="0"/>
            </a:spcBef>
            <a:spcAft>
              <a:spcPct val="35000"/>
            </a:spcAft>
            <a:defRPr cap="all"/>
          </a:pPr>
          <a:endParaRPr lang="en-US" sz="1200" kern="1200" dirty="0"/>
        </a:p>
      </dsp:txBody>
      <dsp:txXfrm>
        <a:off x="2336994" y="2297709"/>
        <a:ext cx="1912500" cy="720000"/>
      </dsp:txXfrm>
    </dsp:sp>
    <dsp:sp modelId="{D5F3E8B3-6EA0-43EF-BFFF-6FB83C15C8EC}">
      <dsp:nvSpPr>
        <dsp:cNvPr id="0" name=""/>
        <dsp:cNvSpPr/>
      </dsp:nvSpPr>
      <dsp:spPr>
        <a:xfrm>
          <a:off x="4957119" y="767709"/>
          <a:ext cx="1166625" cy="11666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54D02-8D57-4050-9896-26CF44AF744F}">
      <dsp:nvSpPr>
        <dsp:cNvPr id="0" name=""/>
        <dsp:cNvSpPr/>
      </dsp:nvSpPr>
      <dsp:spPr>
        <a:xfrm>
          <a:off x="5205744" y="1016334"/>
          <a:ext cx="669375" cy="66937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727335-404D-49F2-A220-45F0184ABAE5}">
      <dsp:nvSpPr>
        <dsp:cNvPr id="0" name=""/>
        <dsp:cNvSpPr/>
      </dsp:nvSpPr>
      <dsp:spPr>
        <a:xfrm>
          <a:off x="4584182" y="2297709"/>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es-CO" sz="1200" kern="1200" dirty="0"/>
            <a:t>Efectividad                  </a:t>
          </a:r>
          <a:r>
            <a:rPr lang="es-CO" sz="1200" b="1" kern="1200" dirty="0"/>
            <a:t>100 %</a:t>
          </a:r>
          <a:endParaRPr lang="es-CO" sz="1200" kern="1200" dirty="0"/>
        </a:p>
        <a:p>
          <a:pPr lvl="0" algn="ctr" defTabSz="533400">
            <a:lnSpc>
              <a:spcPct val="100000"/>
            </a:lnSpc>
            <a:spcBef>
              <a:spcPct val="0"/>
            </a:spcBef>
            <a:spcAft>
              <a:spcPct val="35000"/>
            </a:spcAft>
            <a:defRPr cap="all"/>
          </a:pPr>
          <a:r>
            <a:rPr lang="es-CO" sz="1200" kern="1200" dirty="0" err="1"/>
            <a:t>Contactabilidad</a:t>
          </a:r>
          <a:r>
            <a:rPr lang="es-CO" sz="1200" kern="1200" dirty="0"/>
            <a:t>          </a:t>
          </a:r>
          <a:r>
            <a:rPr lang="es-CO" sz="1200" b="1" kern="1200" dirty="0"/>
            <a:t>100 %</a:t>
          </a:r>
          <a:endParaRPr lang="en-US" sz="1200" kern="1200" dirty="0"/>
        </a:p>
      </dsp:txBody>
      <dsp:txXfrm>
        <a:off x="4584182" y="2297709"/>
        <a:ext cx="1912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EFD894B9-A963-4D7A-9AC0-5C4C66B747A8}" type="datetimeFigureOut">
              <a:rPr lang="es-MX" smtClean="0"/>
              <a:t>23/12/2019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384792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FD894B9-A963-4D7A-9AC0-5C4C66B747A8}" type="datetimeFigureOut">
              <a:rPr lang="es-MX" smtClean="0"/>
              <a:t>23/12/2019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234690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FD894B9-A963-4D7A-9AC0-5C4C66B747A8}" type="datetimeFigureOut">
              <a:rPr lang="es-MX" smtClean="0"/>
              <a:t>23/12/2019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320275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FD894B9-A963-4D7A-9AC0-5C4C66B747A8}" type="datetimeFigureOut">
              <a:rPr lang="es-MX" smtClean="0"/>
              <a:t>23/12/2019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312258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FD894B9-A963-4D7A-9AC0-5C4C66B747A8}" type="datetimeFigureOut">
              <a:rPr lang="es-MX" smtClean="0"/>
              <a:t>23/12/2019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302246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FD894B9-A963-4D7A-9AC0-5C4C66B747A8}" type="datetimeFigureOut">
              <a:rPr lang="es-MX" smtClean="0"/>
              <a:t>23/12/2019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231481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FD894B9-A963-4D7A-9AC0-5C4C66B747A8}" type="datetimeFigureOut">
              <a:rPr lang="es-MX" smtClean="0"/>
              <a:t>23/12/2019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178094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FD894B9-A963-4D7A-9AC0-5C4C66B747A8}" type="datetimeFigureOut">
              <a:rPr lang="es-MX" smtClean="0"/>
              <a:t>23/12/2019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240002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FD894B9-A963-4D7A-9AC0-5C4C66B747A8}" type="datetimeFigureOut">
              <a:rPr lang="es-MX" smtClean="0"/>
              <a:t>23/12/2019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223606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FD894B9-A963-4D7A-9AC0-5C4C66B747A8}" type="datetimeFigureOut">
              <a:rPr lang="es-MX" smtClean="0"/>
              <a:t>23/12/2019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378786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FD894B9-A963-4D7A-9AC0-5C4C66B747A8}" type="datetimeFigureOut">
              <a:rPr lang="es-MX" smtClean="0"/>
              <a:t>23/12/2019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91E548D-F815-4D78-B628-95C02BCE0A64}" type="slidenum">
              <a:rPr lang="es-MX" smtClean="0"/>
              <a:t>‹Nº›</a:t>
            </a:fld>
            <a:endParaRPr lang="es-MX"/>
          </a:p>
        </p:txBody>
      </p:sp>
    </p:spTree>
    <p:extLst>
      <p:ext uri="{BB962C8B-B14F-4D97-AF65-F5344CB8AC3E}">
        <p14:creationId xmlns:p14="http://schemas.microsoft.com/office/powerpoint/2010/main" val="198489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894B9-A963-4D7A-9AC0-5C4C66B747A8}" type="datetimeFigureOut">
              <a:rPr lang="es-MX" smtClean="0"/>
              <a:t>23/12/2019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E548D-F815-4D78-B628-95C02BCE0A64}" type="slidenum">
              <a:rPr lang="es-MX" smtClean="0"/>
              <a:t>‹Nº›</a:t>
            </a:fld>
            <a:endParaRPr lang="es-MX"/>
          </a:p>
        </p:txBody>
      </p:sp>
    </p:spTree>
    <p:extLst>
      <p:ext uri="{BB962C8B-B14F-4D97-AF65-F5344CB8AC3E}">
        <p14:creationId xmlns:p14="http://schemas.microsoft.com/office/powerpoint/2010/main" val="1334157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234605-2D79-4A19-B1DF-4A0AA56ABB16}"/>
              </a:ext>
            </a:extLst>
          </p:cNvPr>
          <p:cNvSpPr>
            <a:spLocks noGrp="1"/>
          </p:cNvSpPr>
          <p:nvPr>
            <p:ph type="title"/>
          </p:nvPr>
        </p:nvSpPr>
        <p:spPr>
          <a:xfrm>
            <a:off x="4965430" y="629268"/>
            <a:ext cx="6787299" cy="1286160"/>
          </a:xfrm>
        </p:spPr>
        <p:txBody>
          <a:bodyPr anchor="b">
            <a:noAutofit/>
          </a:bodyPr>
          <a:lstStyle/>
          <a:p>
            <a:r>
              <a:rPr lang="es-MX" sz="3200" dirty="0"/>
              <a:t>Resultados </a:t>
            </a:r>
            <a:r>
              <a:rPr lang="es-MX" sz="3200" dirty="0" smtClean="0"/>
              <a:t>segunda encuesta de satisfacción </a:t>
            </a:r>
            <a:r>
              <a:rPr lang="es-MX" sz="3200" dirty="0"/>
              <a:t>realizada a usuarios del canal telefónico </a:t>
            </a:r>
          </a:p>
        </p:txBody>
      </p:sp>
      <p:pic>
        <p:nvPicPr>
          <p:cNvPr id="12" name="Picture 11">
            <a:extLst>
              <a:ext uri="{FF2B5EF4-FFF2-40B4-BE49-F238E27FC236}">
                <a16:creationId xmlns:a16="http://schemas.microsoft.com/office/drawing/2014/main" xmlns="" id="{D0038DCC-DCFB-471D-B981-42EE1F32BFCE}"/>
              </a:ext>
            </a:extLst>
          </p:cNvPr>
          <p:cNvPicPr>
            <a:picLocks noChangeAspect="1"/>
          </p:cNvPicPr>
          <p:nvPr/>
        </p:nvPicPr>
        <p:blipFill rotWithShape="1">
          <a:blip r:embed="rId2"/>
          <a:srcRect l="13241" r="41809"/>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025DAF"/>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xmlns="" id="{6409E288-BC0C-42C1-BD8B-FC99F26DA8C9}"/>
              </a:ext>
            </a:extLst>
          </p:cNvPr>
          <p:cNvGraphicFramePr>
            <a:graphicFrameLocks noGrp="1"/>
          </p:cNvGraphicFramePr>
          <p:nvPr>
            <p:ph idx="1"/>
            <p:extLst>
              <p:ext uri="{D42A27DB-BD31-4B8C-83A1-F6EECF244321}">
                <p14:modId xmlns:p14="http://schemas.microsoft.com/office/powerpoint/2010/main" val="829899197"/>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081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CuadroTexto 6">
            <a:extLst>
              <a:ext uri="{FF2B5EF4-FFF2-40B4-BE49-F238E27FC236}">
                <a16:creationId xmlns:a16="http://schemas.microsoft.com/office/drawing/2014/main" xmlns="" id="{AC6AF5F6-C5E0-465A-A2EC-D258E29C4A5C}"/>
              </a:ext>
            </a:extLst>
          </p:cNvPr>
          <p:cNvSpPr txBox="1"/>
          <p:nvPr/>
        </p:nvSpPr>
        <p:spPr>
          <a:xfrm>
            <a:off x="643468" y="623392"/>
            <a:ext cx="3363974" cy="1607060"/>
          </a:xfrm>
          <a:prstGeom prst="ellipse">
            <a:avLst/>
          </a:prstGeom>
          <a:noFill/>
          <a:ln w="19050">
            <a:solidFill>
              <a:schemeClr val="tx1"/>
            </a:solidFill>
          </a:ln>
        </p:spPr>
        <p:txBody>
          <a:bodyPr vert="horz" wrap="square" lIns="91440" tIns="45720" rIns="91440" bIns="45720" rtlCol="0" anchor="ctr">
            <a:normAutofit/>
          </a:bodyPr>
          <a:lstStyle/>
          <a:p>
            <a:pPr algn="ctr" defTabSz="914400">
              <a:lnSpc>
                <a:spcPct val="90000"/>
              </a:lnSpc>
              <a:spcBef>
                <a:spcPct val="0"/>
              </a:spcBef>
              <a:spcAft>
                <a:spcPts val="600"/>
              </a:spcAft>
            </a:pPr>
            <a:r>
              <a:rPr lang="en-US" kern="1200">
                <a:solidFill>
                  <a:schemeClr val="tx1"/>
                </a:solidFill>
                <a:latin typeface="+mj-lt"/>
                <a:ea typeface="+mj-ea"/>
                <a:cs typeface="+mj-cs"/>
              </a:rPr>
              <a:t>¿A través de qué medio obtiene información de la Unidad?</a:t>
            </a:r>
          </a:p>
        </p:txBody>
      </p:sp>
      <p:sp>
        <p:nvSpPr>
          <p:cNvPr id="3" name="CuadroTexto 2"/>
          <p:cNvSpPr txBox="1"/>
          <p:nvPr/>
        </p:nvSpPr>
        <p:spPr>
          <a:xfrm>
            <a:off x="643468" y="2638043"/>
            <a:ext cx="3363974" cy="341562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dirty="0" err="1"/>
              <a:t>En</a:t>
            </a:r>
            <a:r>
              <a:rPr lang="en-US" sz="2000" dirty="0"/>
              <a:t> </a:t>
            </a:r>
            <a:r>
              <a:rPr lang="en-US" sz="2000" dirty="0" err="1"/>
              <a:t>esta</a:t>
            </a:r>
            <a:r>
              <a:rPr lang="en-US" sz="2000" dirty="0"/>
              <a:t> </a:t>
            </a:r>
            <a:r>
              <a:rPr lang="en-US" sz="2000" dirty="0" err="1"/>
              <a:t>oportunidad</a:t>
            </a:r>
            <a:r>
              <a:rPr lang="en-US" sz="2000" dirty="0"/>
              <a:t>, el </a:t>
            </a:r>
            <a:r>
              <a:rPr lang="en-US" sz="2000" dirty="0" err="1"/>
              <a:t>porcentaje</a:t>
            </a:r>
            <a:r>
              <a:rPr lang="en-US" sz="2000" dirty="0"/>
              <a:t> de </a:t>
            </a:r>
            <a:r>
              <a:rPr lang="en-US" sz="2000" dirty="0" err="1"/>
              <a:t>víctimas</a:t>
            </a:r>
            <a:r>
              <a:rPr lang="en-US" sz="2000" dirty="0"/>
              <a:t> que </a:t>
            </a:r>
            <a:r>
              <a:rPr lang="en-US" sz="2000" dirty="0" err="1"/>
              <a:t>obtiene</a:t>
            </a:r>
            <a:r>
              <a:rPr lang="en-US" sz="2000" dirty="0"/>
              <a:t> </a:t>
            </a:r>
            <a:r>
              <a:rPr lang="en-US" sz="2000" dirty="0" err="1"/>
              <a:t>información</a:t>
            </a:r>
            <a:r>
              <a:rPr lang="en-US" sz="2000" dirty="0"/>
              <a:t> </a:t>
            </a:r>
            <a:r>
              <a:rPr lang="en-US" sz="2000" dirty="0" err="1"/>
              <a:t>en</a:t>
            </a:r>
            <a:r>
              <a:rPr lang="en-US" sz="2000" dirty="0"/>
              <a:t> el punto de </a:t>
            </a:r>
            <a:r>
              <a:rPr lang="en-US" sz="2000" dirty="0" err="1"/>
              <a:t>atención</a:t>
            </a:r>
            <a:r>
              <a:rPr lang="en-US" sz="2000" dirty="0"/>
              <a:t> </a:t>
            </a:r>
            <a:r>
              <a:rPr lang="en-US" sz="2000" dirty="0" err="1"/>
              <a:t>pasó</a:t>
            </a:r>
            <a:r>
              <a:rPr lang="en-US" sz="2000" dirty="0"/>
              <a:t> de 40,65% (</a:t>
            </a:r>
            <a:r>
              <a:rPr lang="en-US" sz="2000" dirty="0" err="1"/>
              <a:t>primera</a:t>
            </a:r>
            <a:r>
              <a:rPr lang="en-US" sz="2000" dirty="0"/>
              <a:t> </a:t>
            </a:r>
            <a:r>
              <a:rPr lang="en-US" sz="2000" dirty="0" err="1"/>
              <a:t>encuesta</a:t>
            </a:r>
            <a:r>
              <a:rPr lang="en-US" sz="2000" dirty="0"/>
              <a:t> 2019) a 65,2%.  </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r>
              <a:rPr lang="en-US" sz="2000" dirty="0"/>
              <a:t>Y las </a:t>
            </a:r>
            <a:r>
              <a:rPr lang="en-US" sz="2000" dirty="0" err="1"/>
              <a:t>consultas</a:t>
            </a:r>
            <a:r>
              <a:rPr lang="en-US" sz="2000" dirty="0"/>
              <a:t> por el canal </a:t>
            </a:r>
            <a:r>
              <a:rPr lang="en-US" sz="2000" dirty="0" err="1"/>
              <a:t>telefónico</a:t>
            </a:r>
            <a:r>
              <a:rPr lang="en-US" sz="2000" dirty="0"/>
              <a:t> se </a:t>
            </a:r>
            <a:r>
              <a:rPr lang="en-US" sz="2000" dirty="0" err="1"/>
              <a:t>incrementaron</a:t>
            </a:r>
            <a:r>
              <a:rPr lang="en-US" sz="2000" dirty="0"/>
              <a:t> de 49,3% a 58,5% .</a:t>
            </a:r>
          </a:p>
        </p:txBody>
      </p:sp>
      <p:pic>
        <p:nvPicPr>
          <p:cNvPr id="8" name="Imagen 7"/>
          <p:cNvPicPr>
            <a:picLocks noChangeAspect="1"/>
          </p:cNvPicPr>
          <p:nvPr/>
        </p:nvPicPr>
        <p:blipFill rotWithShape="1">
          <a:blip r:embed="rId2"/>
          <a:srcRect l="24790" t="31953" r="25326" b="43697"/>
          <a:stretch/>
        </p:blipFill>
        <p:spPr>
          <a:xfrm>
            <a:off x="5297763" y="2490415"/>
            <a:ext cx="6250769" cy="1716302"/>
          </a:xfrm>
          <a:prstGeom prst="rect">
            <a:avLst/>
          </a:prstGeom>
        </p:spPr>
      </p:pic>
    </p:spTree>
    <p:extLst>
      <p:ext uri="{BB962C8B-B14F-4D97-AF65-F5344CB8AC3E}">
        <p14:creationId xmlns:p14="http://schemas.microsoft.com/office/powerpoint/2010/main" val="3813704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xmlns="" id="{706F9BC9-89DD-4331-9806-B6F160FA2A6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200" kern="1200">
                <a:solidFill>
                  <a:schemeClr val="tx1"/>
                </a:solidFill>
                <a:latin typeface="+mj-lt"/>
                <a:ea typeface="+mj-ea"/>
                <a:cs typeface="+mj-cs"/>
              </a:rPr>
              <a:t>¿Conoce Unidad en Línea y los trámites que puede realizar en el aplicativo de la página web de la entidad?</a:t>
            </a:r>
            <a:br>
              <a:rPr lang="en-US" sz="2200" kern="1200">
                <a:solidFill>
                  <a:schemeClr val="tx1"/>
                </a:solidFill>
                <a:latin typeface="+mj-lt"/>
                <a:ea typeface="+mj-ea"/>
                <a:cs typeface="+mj-cs"/>
              </a:rPr>
            </a:br>
            <a:r>
              <a:rPr lang="en-US" sz="2200" kern="1200">
                <a:solidFill>
                  <a:schemeClr val="tx1"/>
                </a:solidFill>
                <a:latin typeface="+mj-lt"/>
                <a:ea typeface="+mj-ea"/>
                <a:cs typeface="+mj-cs"/>
              </a:rPr>
              <a:t> </a:t>
            </a:r>
          </a:p>
        </p:txBody>
      </p:sp>
      <p:sp>
        <p:nvSpPr>
          <p:cNvPr id="3" name="CuadroTexto 2"/>
          <p:cNvSpPr txBox="1"/>
          <p:nvPr/>
        </p:nvSpPr>
        <p:spPr>
          <a:xfrm>
            <a:off x="643468" y="2638043"/>
            <a:ext cx="3363974" cy="341562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dirty="0" err="1"/>
              <a:t>En</a:t>
            </a:r>
            <a:r>
              <a:rPr lang="en-US" sz="2000" dirty="0"/>
              <a:t> </a:t>
            </a:r>
            <a:r>
              <a:rPr lang="en-US" sz="2000" dirty="0" err="1"/>
              <a:t>estos</a:t>
            </a:r>
            <a:r>
              <a:rPr lang="en-US" sz="2000" dirty="0"/>
              <a:t> 6 </a:t>
            </a:r>
            <a:r>
              <a:rPr lang="en-US" sz="2000" dirty="0" err="1"/>
              <a:t>meses</a:t>
            </a:r>
            <a:r>
              <a:rPr lang="en-US" sz="2000" dirty="0"/>
              <a:t> se </a:t>
            </a:r>
            <a:r>
              <a:rPr lang="en-US" sz="2000" dirty="0" err="1"/>
              <a:t>incrementó</a:t>
            </a:r>
            <a:r>
              <a:rPr lang="en-US" sz="2000" dirty="0"/>
              <a:t> </a:t>
            </a:r>
            <a:r>
              <a:rPr lang="en-US" sz="2000" dirty="0" err="1"/>
              <a:t>en</a:t>
            </a:r>
            <a:r>
              <a:rPr lang="en-US" sz="2000" dirty="0"/>
              <a:t> 3,1% el </a:t>
            </a:r>
            <a:r>
              <a:rPr lang="en-US" sz="2000" dirty="0" err="1"/>
              <a:t>conocimiento</a:t>
            </a:r>
            <a:r>
              <a:rPr lang="en-US" sz="2000" dirty="0"/>
              <a:t> de los </a:t>
            </a:r>
            <a:r>
              <a:rPr lang="en-US" sz="2000" dirty="0" err="1"/>
              <a:t>trámites</a:t>
            </a:r>
            <a:r>
              <a:rPr lang="en-US" sz="2000" dirty="0"/>
              <a:t> que se </a:t>
            </a:r>
            <a:r>
              <a:rPr lang="en-US" sz="2000" dirty="0" err="1"/>
              <a:t>pueden</a:t>
            </a:r>
            <a:r>
              <a:rPr lang="en-US" sz="2000" dirty="0"/>
              <a:t> </a:t>
            </a:r>
            <a:r>
              <a:rPr lang="en-US" sz="2000" dirty="0" err="1"/>
              <a:t>hacer</a:t>
            </a:r>
            <a:r>
              <a:rPr lang="en-US" sz="2000" dirty="0"/>
              <a:t> por Unidad </a:t>
            </a:r>
            <a:r>
              <a:rPr lang="en-US" sz="2000" dirty="0" err="1"/>
              <a:t>en</a:t>
            </a:r>
            <a:r>
              <a:rPr lang="en-US" sz="2000" dirty="0"/>
              <a:t> </a:t>
            </a:r>
            <a:r>
              <a:rPr lang="en-US" sz="2000" dirty="0" err="1"/>
              <a:t>Línea</a:t>
            </a:r>
            <a:r>
              <a:rPr lang="en-US" sz="2000" dirty="0"/>
              <a:t>, </a:t>
            </a:r>
            <a:r>
              <a:rPr lang="en-US" sz="2000" dirty="0" err="1"/>
              <a:t>respecto</a:t>
            </a:r>
            <a:r>
              <a:rPr lang="en-US" sz="2000" dirty="0"/>
              <a:t> de la </a:t>
            </a:r>
            <a:r>
              <a:rPr lang="en-US" sz="2000" dirty="0" err="1"/>
              <a:t>encuesta</a:t>
            </a:r>
            <a:r>
              <a:rPr lang="en-US" sz="2000" dirty="0"/>
              <a:t> anterior </a:t>
            </a:r>
          </a:p>
        </p:txBody>
      </p:sp>
      <p:pic>
        <p:nvPicPr>
          <p:cNvPr id="6" name="Imagen 5"/>
          <p:cNvPicPr>
            <a:picLocks noChangeAspect="1"/>
          </p:cNvPicPr>
          <p:nvPr/>
        </p:nvPicPr>
        <p:blipFill rotWithShape="1">
          <a:blip r:embed="rId2"/>
          <a:srcRect l="33338" t="44109" r="39034" b="30606"/>
          <a:stretch/>
        </p:blipFill>
        <p:spPr>
          <a:xfrm>
            <a:off x="5297763" y="1739626"/>
            <a:ext cx="6250769" cy="3217880"/>
          </a:xfrm>
          <a:prstGeom prst="rect">
            <a:avLst/>
          </a:prstGeom>
        </p:spPr>
      </p:pic>
    </p:spTree>
    <p:extLst>
      <p:ext uri="{BB962C8B-B14F-4D97-AF65-F5344CB8AC3E}">
        <p14:creationId xmlns:p14="http://schemas.microsoft.com/office/powerpoint/2010/main" val="35578445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547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xmlns="" id="{B4543131-B015-4CE4-A41F-CB36EF00CA41}"/>
              </a:ext>
            </a:extLst>
          </p:cNvPr>
          <p:cNvSpPr txBox="1"/>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000" kern="1200" dirty="0">
                <a:solidFill>
                  <a:srgbClr val="FFFFFF"/>
                </a:solidFill>
                <a:latin typeface="+mj-lt"/>
                <a:ea typeface="+mj-ea"/>
                <a:cs typeface="+mj-cs"/>
              </a:rPr>
              <a:t>De los </a:t>
            </a:r>
            <a:r>
              <a:rPr lang="en-US" sz="2000" kern="1200">
                <a:solidFill>
                  <a:srgbClr val="FFFFFF"/>
                </a:solidFill>
                <a:latin typeface="+mj-lt"/>
                <a:ea typeface="+mj-ea"/>
                <a:cs typeface="+mj-cs"/>
              </a:rPr>
              <a:t>siguientes</a:t>
            </a:r>
            <a:r>
              <a:rPr lang="en-US" sz="2000" kern="1200" dirty="0">
                <a:solidFill>
                  <a:srgbClr val="FFFFFF"/>
                </a:solidFill>
                <a:latin typeface="+mj-lt"/>
                <a:ea typeface="+mj-ea"/>
                <a:cs typeface="+mj-cs"/>
              </a:rPr>
              <a:t> </a:t>
            </a:r>
            <a:r>
              <a:rPr lang="en-US" sz="2000" kern="1200">
                <a:solidFill>
                  <a:srgbClr val="FFFFFF"/>
                </a:solidFill>
                <a:latin typeface="+mj-lt"/>
                <a:ea typeface="+mj-ea"/>
                <a:cs typeface="+mj-cs"/>
              </a:rPr>
              <a:t>canales</a:t>
            </a:r>
            <a:r>
              <a:rPr lang="en-US" sz="2000" kern="1200" dirty="0">
                <a:solidFill>
                  <a:srgbClr val="FFFFFF"/>
                </a:solidFill>
                <a:latin typeface="+mj-lt"/>
                <a:ea typeface="+mj-ea"/>
                <a:cs typeface="+mj-cs"/>
              </a:rPr>
              <a:t> de </a:t>
            </a:r>
            <a:r>
              <a:rPr lang="en-US" sz="2000" kern="1200">
                <a:solidFill>
                  <a:srgbClr val="FFFFFF"/>
                </a:solidFill>
                <a:latin typeface="+mj-lt"/>
                <a:ea typeface="+mj-ea"/>
                <a:cs typeface="+mj-cs"/>
              </a:rPr>
              <a:t>comunicación</a:t>
            </a:r>
            <a:r>
              <a:rPr lang="en-US" sz="2000" kern="1200" dirty="0">
                <a:solidFill>
                  <a:srgbClr val="FFFFFF"/>
                </a:solidFill>
                <a:latin typeface="+mj-lt"/>
                <a:ea typeface="+mj-ea"/>
                <a:cs typeface="+mj-cs"/>
              </a:rPr>
              <a:t> que </a:t>
            </a:r>
            <a:r>
              <a:rPr lang="en-US" sz="2000" kern="1200">
                <a:solidFill>
                  <a:srgbClr val="FFFFFF"/>
                </a:solidFill>
                <a:latin typeface="+mj-lt"/>
                <a:ea typeface="+mj-ea"/>
                <a:cs typeface="+mj-cs"/>
              </a:rPr>
              <a:t>tiene</a:t>
            </a:r>
            <a:r>
              <a:rPr lang="en-US" sz="2000" kern="1200" dirty="0">
                <a:solidFill>
                  <a:srgbClr val="FFFFFF"/>
                </a:solidFill>
                <a:latin typeface="+mj-lt"/>
                <a:ea typeface="+mj-ea"/>
                <a:cs typeface="+mj-cs"/>
              </a:rPr>
              <a:t> la Unidad, ¿</a:t>
            </a:r>
            <a:r>
              <a:rPr lang="en-US" sz="2000" kern="1200">
                <a:solidFill>
                  <a:srgbClr val="FFFFFF"/>
                </a:solidFill>
                <a:latin typeface="+mj-lt"/>
                <a:ea typeface="+mj-ea"/>
                <a:cs typeface="+mj-cs"/>
              </a:rPr>
              <a:t>cuál</a:t>
            </a:r>
            <a:r>
              <a:rPr lang="en-US" sz="2000" kern="1200" dirty="0">
                <a:solidFill>
                  <a:srgbClr val="FFFFFF"/>
                </a:solidFill>
                <a:latin typeface="+mj-lt"/>
                <a:ea typeface="+mj-ea"/>
                <a:cs typeface="+mj-cs"/>
              </a:rPr>
              <a:t> </a:t>
            </a:r>
            <a:r>
              <a:rPr lang="en-US" sz="2000" kern="1200">
                <a:solidFill>
                  <a:srgbClr val="FFFFFF"/>
                </a:solidFill>
                <a:latin typeface="+mj-lt"/>
                <a:ea typeface="+mj-ea"/>
                <a:cs typeface="+mj-cs"/>
              </a:rPr>
              <a:t>conoce</a:t>
            </a:r>
            <a:r>
              <a:rPr lang="en-US" sz="2000" kern="1200" dirty="0">
                <a:solidFill>
                  <a:srgbClr val="FFFFFF"/>
                </a:solidFill>
                <a:latin typeface="+mj-lt"/>
                <a:ea typeface="+mj-ea"/>
                <a:cs typeface="+mj-cs"/>
              </a:rPr>
              <a:t>?</a:t>
            </a:r>
            <a:endParaRPr lang="en-US" sz="2000" kern="1200">
              <a:solidFill>
                <a:srgbClr val="FFFFFF"/>
              </a:solidFill>
              <a:latin typeface="+mj-lt"/>
              <a:ea typeface="+mj-ea"/>
              <a:cs typeface="+mj-cs"/>
            </a:endParaRPr>
          </a:p>
        </p:txBody>
      </p:sp>
      <p:pic>
        <p:nvPicPr>
          <p:cNvPr id="6" name="Imagen 5"/>
          <p:cNvPicPr>
            <a:picLocks noChangeAspect="1"/>
          </p:cNvPicPr>
          <p:nvPr/>
        </p:nvPicPr>
        <p:blipFill rotWithShape="1">
          <a:blip r:embed="rId2"/>
          <a:srcRect l="22768" t="33622" r="24907" b="34970"/>
          <a:stretch/>
        </p:blipFill>
        <p:spPr>
          <a:xfrm>
            <a:off x="3997569" y="777284"/>
            <a:ext cx="7188199" cy="2427019"/>
          </a:xfrm>
          <a:prstGeom prst="rect">
            <a:avLst/>
          </a:prstGeom>
        </p:spPr>
      </p:pic>
      <p:sp>
        <p:nvSpPr>
          <p:cNvPr id="2" name="CuadroTexto 1"/>
          <p:cNvSpPr txBox="1"/>
          <p:nvPr/>
        </p:nvSpPr>
        <p:spPr>
          <a:xfrm>
            <a:off x="4132220" y="3204303"/>
            <a:ext cx="7572100" cy="2395885"/>
          </a:xfrm>
          <a:prstGeom prst="rect">
            <a:avLst/>
          </a:prstGeom>
        </p:spPr>
        <p:txBody>
          <a:bodyPr vert="horz" lIns="91440" tIns="45720" rIns="91440" bIns="45720" rtlCol="0">
            <a:noAutofit/>
          </a:bodyPr>
          <a:lstStyle/>
          <a:p>
            <a:pPr defTabSz="914400">
              <a:lnSpc>
                <a:spcPct val="90000"/>
              </a:lnSpc>
              <a:spcAft>
                <a:spcPts val="600"/>
              </a:spcAft>
            </a:pPr>
            <a:r>
              <a:rPr lang="en-US" sz="1600" dirty="0" err="1"/>
              <a:t>En</a:t>
            </a:r>
            <a:r>
              <a:rPr lang="en-US" sz="1600" dirty="0"/>
              <a:t> </a:t>
            </a:r>
            <a:r>
              <a:rPr lang="en-US" sz="1600" dirty="0" err="1"/>
              <a:t>esta</a:t>
            </a:r>
            <a:r>
              <a:rPr lang="en-US" sz="1600" dirty="0"/>
              <a:t> </a:t>
            </a:r>
            <a:r>
              <a:rPr lang="en-US" sz="1600" dirty="0" err="1"/>
              <a:t>oportunidad</a:t>
            </a:r>
            <a:r>
              <a:rPr lang="en-US" sz="1600" dirty="0"/>
              <a:t>, el </a:t>
            </a:r>
            <a:r>
              <a:rPr lang="en-US" sz="1600" dirty="0" err="1"/>
              <a:t>conocimiento</a:t>
            </a:r>
            <a:r>
              <a:rPr lang="en-US" sz="1600" dirty="0"/>
              <a:t> de los </a:t>
            </a:r>
            <a:r>
              <a:rPr lang="en-US" sz="1600" dirty="0" err="1"/>
              <a:t>productos</a:t>
            </a:r>
            <a:r>
              <a:rPr lang="en-US" sz="1600" dirty="0"/>
              <a:t> y </a:t>
            </a:r>
            <a:r>
              <a:rPr lang="en-US" sz="1600" dirty="0" err="1"/>
              <a:t>canales</a:t>
            </a:r>
            <a:r>
              <a:rPr lang="en-US" sz="1600" dirty="0"/>
              <a:t> de </a:t>
            </a:r>
            <a:r>
              <a:rPr lang="en-US" sz="1600" dirty="0" err="1"/>
              <a:t>comunicación</a:t>
            </a:r>
            <a:r>
              <a:rPr lang="en-US" sz="1600" dirty="0"/>
              <a:t> de la Unidad </a:t>
            </a:r>
            <a:r>
              <a:rPr lang="en-US" sz="1600" dirty="0" err="1"/>
              <a:t>aumentó</a:t>
            </a:r>
            <a:r>
              <a:rPr lang="en-US" sz="1600" dirty="0"/>
              <a:t>. La </a:t>
            </a:r>
            <a:r>
              <a:rPr lang="en-US" sz="1600" dirty="0" err="1"/>
              <a:t>página</a:t>
            </a:r>
            <a:r>
              <a:rPr lang="en-US" sz="1600" dirty="0"/>
              <a:t> web </a:t>
            </a:r>
            <a:r>
              <a:rPr lang="en-US" sz="1600" dirty="0" err="1"/>
              <a:t>lidera</a:t>
            </a:r>
            <a:r>
              <a:rPr lang="en-US" sz="1600" dirty="0"/>
              <a:t> con 34%, el </a:t>
            </a:r>
            <a:r>
              <a:rPr lang="en-US" sz="1600" dirty="0" err="1"/>
              <a:t>correo</a:t>
            </a:r>
            <a:r>
              <a:rPr lang="en-US" sz="1600" dirty="0"/>
              <a:t> </a:t>
            </a:r>
            <a:r>
              <a:rPr lang="en-US" sz="1600" dirty="0" err="1"/>
              <a:t>electrónico</a:t>
            </a:r>
            <a:r>
              <a:rPr lang="en-US" sz="1600" dirty="0"/>
              <a:t> </a:t>
            </a:r>
            <a:r>
              <a:rPr lang="en-US" sz="1600" dirty="0" err="1"/>
              <a:t>tiene</a:t>
            </a:r>
            <a:r>
              <a:rPr lang="en-US" sz="1600" dirty="0"/>
              <a:t> un 33,2% de </a:t>
            </a:r>
            <a:r>
              <a:rPr lang="en-US" sz="1600" dirty="0" err="1"/>
              <a:t>conocimiento</a:t>
            </a:r>
            <a:r>
              <a:rPr lang="en-US" sz="1600" dirty="0"/>
              <a:t>, Facebook, 22,8%; </a:t>
            </a:r>
            <a:r>
              <a:rPr lang="en-US" sz="1600" dirty="0" err="1"/>
              <a:t>UVRadio</a:t>
            </a:r>
            <a:r>
              <a:rPr lang="en-US" sz="1600" dirty="0"/>
              <a:t>, 16,2% y </a:t>
            </a:r>
            <a:r>
              <a:rPr lang="en-US" sz="1600" dirty="0" err="1"/>
              <a:t>Vnoticias</a:t>
            </a:r>
            <a:r>
              <a:rPr lang="en-US" sz="1600" dirty="0"/>
              <a:t> 12,9%.  </a:t>
            </a:r>
          </a:p>
          <a:p>
            <a:pPr indent="-228600" defTabSz="914400">
              <a:lnSpc>
                <a:spcPct val="90000"/>
              </a:lnSpc>
              <a:spcAft>
                <a:spcPts val="600"/>
              </a:spcAft>
              <a:buFont typeface="Arial" panose="020B0604020202020204" pitchFamily="34" charset="0"/>
              <a:buChar char="•"/>
            </a:pPr>
            <a:endParaRPr lang="en-US" sz="1200" dirty="0"/>
          </a:p>
          <a:p>
            <a:pPr defTabSz="914400">
              <a:lnSpc>
                <a:spcPct val="90000"/>
              </a:lnSpc>
              <a:spcAft>
                <a:spcPts val="600"/>
              </a:spcAft>
            </a:pPr>
            <a:r>
              <a:rPr lang="en-US" sz="1400" dirty="0" err="1"/>
              <a:t>En</a:t>
            </a:r>
            <a:r>
              <a:rPr lang="en-US" sz="1400" dirty="0"/>
              <a:t> la </a:t>
            </a:r>
            <a:r>
              <a:rPr lang="en-US" sz="1400" dirty="0" err="1"/>
              <a:t>encuesta</a:t>
            </a:r>
            <a:r>
              <a:rPr lang="en-US" sz="1400" dirty="0"/>
              <a:t> anterior la </a:t>
            </a:r>
            <a:r>
              <a:rPr lang="en-US" sz="1400" dirty="0" err="1"/>
              <a:t>medición</a:t>
            </a:r>
            <a:r>
              <a:rPr lang="en-US" sz="1400" dirty="0"/>
              <a:t> </a:t>
            </a:r>
            <a:r>
              <a:rPr lang="en-US" sz="1400" dirty="0" err="1"/>
              <a:t>fue</a:t>
            </a:r>
            <a:r>
              <a:rPr lang="en-US" sz="1400" dirty="0"/>
              <a:t>:</a:t>
            </a:r>
          </a:p>
          <a:p>
            <a:pPr marL="171450" indent="-171450" defTabSz="914400">
              <a:lnSpc>
                <a:spcPct val="90000"/>
              </a:lnSpc>
              <a:spcAft>
                <a:spcPts val="600"/>
              </a:spcAft>
              <a:buFont typeface="Arial" panose="020B0604020202020204" pitchFamily="34" charset="0"/>
              <a:buChar char="•"/>
            </a:pPr>
            <a:r>
              <a:rPr lang="en-US" sz="1400" dirty="0" err="1"/>
              <a:t>Pág</a:t>
            </a:r>
            <a:r>
              <a:rPr lang="en-US" sz="1400" dirty="0"/>
              <a:t>. Web: 8,1%</a:t>
            </a:r>
          </a:p>
          <a:p>
            <a:pPr marL="171450" indent="-171450" defTabSz="914400">
              <a:lnSpc>
                <a:spcPct val="90000"/>
              </a:lnSpc>
              <a:spcAft>
                <a:spcPts val="600"/>
              </a:spcAft>
              <a:buFont typeface="Arial" panose="020B0604020202020204" pitchFamily="34" charset="0"/>
              <a:buChar char="•"/>
            </a:pPr>
            <a:r>
              <a:rPr lang="en-US" sz="1400" dirty="0"/>
              <a:t>Facebook: 5,9%</a:t>
            </a:r>
          </a:p>
          <a:p>
            <a:pPr marL="171450" indent="-171450" defTabSz="914400">
              <a:lnSpc>
                <a:spcPct val="90000"/>
              </a:lnSpc>
              <a:spcAft>
                <a:spcPts val="600"/>
              </a:spcAft>
              <a:buFont typeface="Arial" panose="020B0604020202020204" pitchFamily="34" charset="0"/>
              <a:buChar char="•"/>
            </a:pPr>
            <a:r>
              <a:rPr lang="en-US" sz="1400" dirty="0" err="1"/>
              <a:t>Correo</a:t>
            </a:r>
            <a:r>
              <a:rPr lang="en-US" sz="1400" dirty="0"/>
              <a:t> </a:t>
            </a:r>
            <a:r>
              <a:rPr lang="en-US" sz="1400" dirty="0" err="1"/>
              <a:t>electrónico</a:t>
            </a:r>
            <a:r>
              <a:rPr lang="en-US" sz="1400" dirty="0"/>
              <a:t>: 8,8%</a:t>
            </a:r>
          </a:p>
          <a:p>
            <a:pPr marL="171450" indent="-171450" defTabSz="914400">
              <a:lnSpc>
                <a:spcPct val="90000"/>
              </a:lnSpc>
              <a:spcAft>
                <a:spcPts val="600"/>
              </a:spcAft>
              <a:buFont typeface="Arial" panose="020B0604020202020204" pitchFamily="34" charset="0"/>
              <a:buChar char="•"/>
            </a:pPr>
            <a:r>
              <a:rPr lang="en-US" sz="1400" dirty="0" err="1"/>
              <a:t>Vnoticias</a:t>
            </a:r>
            <a:r>
              <a:rPr lang="en-US" sz="1400" dirty="0"/>
              <a:t>: 2,8</a:t>
            </a:r>
          </a:p>
          <a:p>
            <a:pPr marL="171450" indent="-171450" defTabSz="914400">
              <a:lnSpc>
                <a:spcPct val="90000"/>
              </a:lnSpc>
              <a:spcAft>
                <a:spcPts val="600"/>
              </a:spcAft>
              <a:buFont typeface="Arial" panose="020B0604020202020204" pitchFamily="34" charset="0"/>
              <a:buChar char="•"/>
            </a:pPr>
            <a:r>
              <a:rPr lang="en-US" sz="1400" dirty="0" err="1"/>
              <a:t>UVRadio</a:t>
            </a:r>
            <a:r>
              <a:rPr lang="en-US" sz="1400" dirty="0"/>
              <a:t>: 2,5%</a:t>
            </a:r>
            <a:endParaRPr lang="en-US" sz="1200" dirty="0"/>
          </a:p>
        </p:txBody>
      </p:sp>
    </p:spTree>
    <p:extLst>
      <p:ext uri="{BB962C8B-B14F-4D97-AF65-F5344CB8AC3E}">
        <p14:creationId xmlns:p14="http://schemas.microsoft.com/office/powerpoint/2010/main" val="125134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537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D1AF45A4-7E51-4E01-9993-C9CE482D809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¿Está satisfecho con la información que se suministra en nuestros medios de comunicación?</a:t>
            </a:r>
            <a:br>
              <a:rPr lang="en-US" sz="1800" kern="1200">
                <a:solidFill>
                  <a:srgbClr val="FFFFFF"/>
                </a:solidFill>
                <a:latin typeface="+mj-lt"/>
                <a:ea typeface="+mj-ea"/>
                <a:cs typeface="+mj-cs"/>
              </a:rPr>
            </a:br>
            <a:endParaRPr lang="en-US" sz="1800" kern="1200">
              <a:solidFill>
                <a:srgbClr val="FFFFFF"/>
              </a:solidFill>
              <a:latin typeface="+mj-lt"/>
              <a:ea typeface="+mj-ea"/>
              <a:cs typeface="+mj-cs"/>
            </a:endParaRPr>
          </a:p>
        </p:txBody>
      </p:sp>
      <p:pic>
        <p:nvPicPr>
          <p:cNvPr id="3" name="Imagen 2"/>
          <p:cNvPicPr>
            <a:picLocks noChangeAspect="1"/>
          </p:cNvPicPr>
          <p:nvPr/>
        </p:nvPicPr>
        <p:blipFill rotWithShape="1">
          <a:blip r:embed="rId2"/>
          <a:srcRect l="38326" t="42606" r="32721" b="35426"/>
          <a:stretch/>
        </p:blipFill>
        <p:spPr>
          <a:xfrm>
            <a:off x="4038600" y="1324929"/>
            <a:ext cx="7188199" cy="3067886"/>
          </a:xfrm>
          <a:prstGeom prst="rect">
            <a:avLst/>
          </a:prstGeom>
        </p:spPr>
      </p:pic>
      <p:sp>
        <p:nvSpPr>
          <p:cNvPr id="4" name="CuadroTexto 3"/>
          <p:cNvSpPr txBox="1"/>
          <p:nvPr/>
        </p:nvSpPr>
        <p:spPr>
          <a:xfrm>
            <a:off x="4038600" y="4884873"/>
            <a:ext cx="7188199" cy="1292090"/>
          </a:xfrm>
          <a:prstGeom prst="rect">
            <a:avLst/>
          </a:prstGeom>
        </p:spPr>
        <p:txBody>
          <a:bodyPr vert="horz" lIns="91440" tIns="45720" rIns="91440" bIns="45720" rtlCol="0">
            <a:normAutofit/>
          </a:bodyPr>
          <a:lstStyle/>
          <a:p>
            <a:pPr defTabSz="914400">
              <a:lnSpc>
                <a:spcPct val="90000"/>
              </a:lnSpc>
              <a:spcAft>
                <a:spcPts val="600"/>
              </a:spcAft>
            </a:pPr>
            <a:r>
              <a:rPr lang="en-US" sz="2400" dirty="0"/>
              <a:t>El </a:t>
            </a:r>
            <a:r>
              <a:rPr lang="en-US" sz="2400" dirty="0" err="1"/>
              <a:t>nivel</a:t>
            </a:r>
            <a:r>
              <a:rPr lang="en-US" sz="2400" dirty="0"/>
              <a:t> de </a:t>
            </a:r>
            <a:r>
              <a:rPr lang="en-US" sz="2400" dirty="0" err="1"/>
              <a:t>satisfacción</a:t>
            </a:r>
            <a:r>
              <a:rPr lang="en-US" sz="2400" dirty="0"/>
              <a:t> </a:t>
            </a:r>
            <a:r>
              <a:rPr lang="en-US" sz="2400" dirty="0" err="1"/>
              <a:t>sigue</a:t>
            </a:r>
            <a:r>
              <a:rPr lang="en-US" sz="2400" dirty="0"/>
              <a:t> </a:t>
            </a:r>
            <a:r>
              <a:rPr lang="en-US" sz="2400" dirty="0" err="1"/>
              <a:t>estando</a:t>
            </a:r>
            <a:r>
              <a:rPr lang="en-US" sz="2400" dirty="0"/>
              <a:t> por </a:t>
            </a:r>
            <a:r>
              <a:rPr lang="en-US" sz="2400" dirty="0" err="1"/>
              <a:t>encima</a:t>
            </a:r>
            <a:r>
              <a:rPr lang="en-US" sz="2400" dirty="0"/>
              <a:t> del 80%. </a:t>
            </a:r>
            <a:r>
              <a:rPr lang="en-US" sz="2400" dirty="0" err="1"/>
              <a:t>En</a:t>
            </a:r>
            <a:r>
              <a:rPr lang="en-US" sz="2400" dirty="0"/>
              <a:t> </a:t>
            </a:r>
            <a:r>
              <a:rPr lang="en-US" sz="2400" dirty="0" err="1"/>
              <a:t>esta</a:t>
            </a:r>
            <a:r>
              <a:rPr lang="en-US" sz="2400" dirty="0"/>
              <a:t> </a:t>
            </a:r>
            <a:r>
              <a:rPr lang="en-US" sz="2400" dirty="0" err="1"/>
              <a:t>oportunidad</a:t>
            </a:r>
            <a:r>
              <a:rPr lang="en-US" sz="2400" dirty="0"/>
              <a:t> </a:t>
            </a:r>
            <a:r>
              <a:rPr lang="en-US" sz="2400" dirty="0" err="1"/>
              <a:t>bajó</a:t>
            </a:r>
            <a:r>
              <a:rPr lang="en-US" sz="2400" dirty="0"/>
              <a:t> 3,5% </a:t>
            </a:r>
            <a:r>
              <a:rPr lang="en-US" sz="2400" dirty="0" err="1"/>
              <a:t>respecto</a:t>
            </a:r>
            <a:r>
              <a:rPr lang="en-US" sz="2400" dirty="0"/>
              <a:t> a la </a:t>
            </a:r>
            <a:r>
              <a:rPr lang="en-US" sz="2400" dirty="0" err="1"/>
              <a:t>primera</a:t>
            </a:r>
            <a:r>
              <a:rPr lang="en-US" sz="2400" dirty="0"/>
              <a:t> </a:t>
            </a:r>
            <a:r>
              <a:rPr lang="en-US" sz="2400" dirty="0" err="1"/>
              <a:t>encuesta</a:t>
            </a:r>
            <a:r>
              <a:rPr lang="en-US" sz="2400" dirty="0"/>
              <a:t> del 2019, </a:t>
            </a:r>
            <a:r>
              <a:rPr lang="en-US" sz="2400" dirty="0" err="1"/>
              <a:t>cuando</a:t>
            </a:r>
            <a:r>
              <a:rPr lang="en-US" sz="2400" dirty="0"/>
              <a:t> </a:t>
            </a:r>
            <a:r>
              <a:rPr lang="en-US" sz="2400" dirty="0" err="1"/>
              <a:t>fue</a:t>
            </a:r>
            <a:r>
              <a:rPr lang="en-US" sz="2400" dirty="0"/>
              <a:t> de 87%</a:t>
            </a:r>
          </a:p>
        </p:txBody>
      </p:sp>
    </p:spTree>
    <p:extLst>
      <p:ext uri="{BB962C8B-B14F-4D97-AF65-F5344CB8AC3E}">
        <p14:creationId xmlns:p14="http://schemas.microsoft.com/office/powerpoint/2010/main" val="64560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4F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xmlns="" id="{F0B1E2E4-7F1B-4371-A51A-14293183D055}"/>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Le gustaría recibir información de la Unidad por correo electrónico</a:t>
            </a:r>
            <a:br>
              <a:rPr lang="en-US" sz="1800" kern="1200">
                <a:solidFill>
                  <a:srgbClr val="FFFFFF"/>
                </a:solidFill>
                <a:latin typeface="+mj-lt"/>
                <a:ea typeface="+mj-ea"/>
                <a:cs typeface="+mj-cs"/>
              </a:rPr>
            </a:br>
            <a:endParaRPr lang="en-US" sz="1800" kern="1200">
              <a:solidFill>
                <a:srgbClr val="FFFFFF"/>
              </a:solidFill>
              <a:latin typeface="+mj-lt"/>
              <a:ea typeface="+mj-ea"/>
              <a:cs typeface="+mj-cs"/>
            </a:endParaRPr>
          </a:p>
        </p:txBody>
      </p:sp>
      <p:pic>
        <p:nvPicPr>
          <p:cNvPr id="2" name="Imagen 1"/>
          <p:cNvPicPr>
            <a:picLocks noChangeAspect="1"/>
          </p:cNvPicPr>
          <p:nvPr/>
        </p:nvPicPr>
        <p:blipFill rotWithShape="1">
          <a:blip r:embed="rId2"/>
          <a:srcRect l="23535" t="36771" r="39768" b="33442"/>
          <a:stretch/>
        </p:blipFill>
        <p:spPr>
          <a:xfrm>
            <a:off x="4038600" y="681037"/>
            <a:ext cx="6770186" cy="3091146"/>
          </a:xfrm>
          <a:prstGeom prst="rect">
            <a:avLst/>
          </a:prstGeom>
        </p:spPr>
      </p:pic>
      <p:sp>
        <p:nvSpPr>
          <p:cNvPr id="3" name="CuadroTexto 2"/>
          <p:cNvSpPr txBox="1"/>
          <p:nvPr/>
        </p:nvSpPr>
        <p:spPr>
          <a:xfrm>
            <a:off x="4038600" y="4339771"/>
            <a:ext cx="7188199" cy="1837192"/>
          </a:xfrm>
          <a:prstGeom prst="rect">
            <a:avLst/>
          </a:prstGeom>
        </p:spPr>
        <p:txBody>
          <a:bodyPr vert="horz" lIns="91440" tIns="45720" rIns="91440" bIns="45720" rtlCol="0">
            <a:normAutofit/>
          </a:bodyPr>
          <a:lstStyle/>
          <a:p>
            <a:pPr defTabSz="914400">
              <a:lnSpc>
                <a:spcPct val="90000"/>
              </a:lnSpc>
              <a:spcBef>
                <a:spcPts val="1000"/>
              </a:spcBef>
            </a:pPr>
            <a:r>
              <a:rPr lang="en-US" sz="2400" dirty="0" err="1"/>
              <a:t>Aumentó</a:t>
            </a:r>
            <a:r>
              <a:rPr lang="en-US" sz="2400" dirty="0"/>
              <a:t> </a:t>
            </a:r>
            <a:r>
              <a:rPr lang="en-US" sz="2400" dirty="0" err="1"/>
              <a:t>en</a:t>
            </a:r>
            <a:r>
              <a:rPr lang="en-US" sz="2400" dirty="0"/>
              <a:t> 12,8 la </a:t>
            </a:r>
            <a:r>
              <a:rPr lang="en-US" sz="2400" dirty="0" err="1"/>
              <a:t>intención</a:t>
            </a:r>
            <a:r>
              <a:rPr lang="en-US" sz="2400" dirty="0"/>
              <a:t> de </a:t>
            </a:r>
            <a:r>
              <a:rPr lang="en-US" sz="2400" dirty="0" err="1"/>
              <a:t>recibir</a:t>
            </a:r>
            <a:r>
              <a:rPr lang="en-US" sz="2400" dirty="0"/>
              <a:t> por </a:t>
            </a:r>
            <a:r>
              <a:rPr lang="en-US" sz="2400" dirty="0" err="1"/>
              <a:t>correo</a:t>
            </a:r>
            <a:r>
              <a:rPr lang="en-US" sz="2400" dirty="0"/>
              <a:t> </a:t>
            </a:r>
            <a:r>
              <a:rPr lang="en-US" sz="2400" dirty="0" err="1"/>
              <a:t>electrónico</a:t>
            </a:r>
            <a:r>
              <a:rPr lang="en-US" sz="2400" dirty="0"/>
              <a:t> </a:t>
            </a:r>
            <a:r>
              <a:rPr lang="en-US" sz="2400" dirty="0" err="1"/>
              <a:t>información</a:t>
            </a:r>
            <a:r>
              <a:rPr lang="en-US" sz="2400" dirty="0"/>
              <a:t> de la Unidad, </a:t>
            </a:r>
            <a:r>
              <a:rPr lang="en-US" sz="2400" dirty="0" err="1"/>
              <a:t>comparado</a:t>
            </a:r>
            <a:r>
              <a:rPr lang="en-US" sz="2400" dirty="0"/>
              <a:t> con la </a:t>
            </a:r>
            <a:r>
              <a:rPr lang="en-US" sz="2400" dirty="0" err="1"/>
              <a:t>primera</a:t>
            </a:r>
            <a:r>
              <a:rPr lang="en-US" sz="2400" dirty="0"/>
              <a:t> </a:t>
            </a:r>
            <a:r>
              <a:rPr lang="en-US" sz="2400" dirty="0" err="1"/>
              <a:t>encuesa</a:t>
            </a:r>
            <a:r>
              <a:rPr lang="en-US" sz="2400" dirty="0"/>
              <a:t> del 2019. </a:t>
            </a:r>
          </a:p>
        </p:txBody>
      </p:sp>
    </p:spTree>
    <p:extLst>
      <p:ext uri="{BB962C8B-B14F-4D97-AF65-F5344CB8AC3E}">
        <p14:creationId xmlns:p14="http://schemas.microsoft.com/office/powerpoint/2010/main" val="260049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CuadroTexto 3"/>
          <p:cNvSpPr txBox="1"/>
          <p:nvPr/>
        </p:nvSpPr>
        <p:spPr>
          <a:xfrm>
            <a:off x="643468" y="623392"/>
            <a:ext cx="3363974" cy="1607060"/>
          </a:xfrm>
          <a:prstGeom prst="rect">
            <a:avLst/>
          </a:prstGeom>
          <a:noFill/>
          <a:ln w="19050">
            <a:solidFill>
              <a:schemeClr val="tx1"/>
            </a:solidFill>
          </a:ln>
        </p:spPr>
        <p:txBody>
          <a:bodyPr vert="horz" wrap="square" lIns="91440" tIns="45720" rIns="91440" bIns="45720" rtlCol="0" anchor="ctr">
            <a:normAutofit/>
          </a:bodyPr>
          <a:lstStyle/>
          <a:p>
            <a:pPr algn="ctr" defTabSz="914400">
              <a:lnSpc>
                <a:spcPct val="90000"/>
              </a:lnSpc>
              <a:spcBef>
                <a:spcPct val="0"/>
              </a:spcBef>
              <a:spcAft>
                <a:spcPts val="600"/>
              </a:spcAft>
            </a:pPr>
            <a:r>
              <a:rPr lang="en-US" sz="2800" kern="1200">
                <a:solidFill>
                  <a:schemeClr val="tx1"/>
                </a:solidFill>
                <a:latin typeface="+mj-lt"/>
                <a:ea typeface="+mj-ea"/>
                <a:cs typeface="+mj-cs"/>
              </a:rPr>
              <a:t>Sabe usted que los trámites de la Unidad son gratuitos</a:t>
            </a:r>
          </a:p>
        </p:txBody>
      </p:sp>
      <p:sp>
        <p:nvSpPr>
          <p:cNvPr id="10" name="CuadroTexto 9"/>
          <p:cNvSpPr txBox="1"/>
          <p:nvPr/>
        </p:nvSpPr>
        <p:spPr>
          <a:xfrm>
            <a:off x="643468" y="2638043"/>
            <a:ext cx="3363974" cy="341562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a:t>Aumentó en 4,9% el conocimiento de la gratuidad de los trámites, respecto a la primera encuesta del 2019</a:t>
            </a:r>
          </a:p>
        </p:txBody>
      </p:sp>
      <p:pic>
        <p:nvPicPr>
          <p:cNvPr id="5" name="Imagen 4"/>
          <p:cNvPicPr>
            <a:picLocks noChangeAspect="1"/>
          </p:cNvPicPr>
          <p:nvPr/>
        </p:nvPicPr>
        <p:blipFill rotWithShape="1">
          <a:blip r:embed="rId2"/>
          <a:srcRect l="42302" t="39023" r="32372" b="37535"/>
          <a:stretch/>
        </p:blipFill>
        <p:spPr>
          <a:xfrm>
            <a:off x="5297763" y="1721318"/>
            <a:ext cx="6250769" cy="3254496"/>
          </a:xfrm>
          <a:prstGeom prst="rect">
            <a:avLst/>
          </a:prstGeom>
        </p:spPr>
      </p:pic>
    </p:spTree>
    <p:extLst>
      <p:ext uri="{BB962C8B-B14F-4D97-AF65-F5344CB8AC3E}">
        <p14:creationId xmlns:p14="http://schemas.microsoft.com/office/powerpoint/2010/main" val="16153329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4F6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D7276A5E-8779-47ED-BFBD-69328B62B877}"/>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ormAutofit fontScale="90000"/>
          </a:bodyPr>
          <a:lstStyle/>
          <a:p>
            <a:pPr algn="ctr"/>
            <a:r>
              <a:rPr lang="en-US" sz="2000" kern="1200" dirty="0">
                <a:solidFill>
                  <a:srgbClr val="FFFFFF"/>
                </a:solidFill>
                <a:latin typeface="+mj-lt"/>
                <a:ea typeface="+mj-ea"/>
                <a:cs typeface="+mj-cs"/>
              </a:rPr>
              <a:t>Se </a:t>
            </a:r>
            <a:r>
              <a:rPr lang="en-US" sz="2000" kern="1200" dirty="0" err="1">
                <a:solidFill>
                  <a:srgbClr val="FFFFFF"/>
                </a:solidFill>
                <a:latin typeface="+mj-lt"/>
                <a:ea typeface="+mj-ea"/>
                <a:cs typeface="+mj-cs"/>
              </a:rPr>
              <a:t>siente</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satisfecho</a:t>
            </a:r>
            <a:r>
              <a:rPr lang="en-US" sz="2000" kern="1200" dirty="0">
                <a:solidFill>
                  <a:srgbClr val="FFFFFF"/>
                </a:solidFill>
                <a:latin typeface="+mj-lt"/>
                <a:ea typeface="+mj-ea"/>
                <a:cs typeface="+mj-cs"/>
              </a:rPr>
              <a:t> con la </a:t>
            </a:r>
            <a:r>
              <a:rPr lang="en-US" sz="2000" kern="1200" dirty="0" err="1">
                <a:solidFill>
                  <a:srgbClr val="FFFFFF"/>
                </a:solidFill>
                <a:latin typeface="+mj-lt"/>
                <a:ea typeface="+mj-ea"/>
                <a:cs typeface="+mj-cs"/>
              </a:rPr>
              <a:t>información</a:t>
            </a:r>
            <a:r>
              <a:rPr lang="en-US" sz="2000" kern="1200" dirty="0">
                <a:solidFill>
                  <a:srgbClr val="FFFFFF"/>
                </a:solidFill>
                <a:latin typeface="+mj-lt"/>
                <a:ea typeface="+mj-ea"/>
                <a:cs typeface="+mj-cs"/>
              </a:rPr>
              <a:t> que le </a:t>
            </a:r>
            <a:r>
              <a:rPr lang="en-US" sz="2000" kern="1200" dirty="0" err="1">
                <a:solidFill>
                  <a:srgbClr val="FFFFFF"/>
                </a:solidFill>
                <a:latin typeface="+mj-lt"/>
                <a:ea typeface="+mj-ea"/>
                <a:cs typeface="+mj-cs"/>
              </a:rPr>
              <a:t>brindaron</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en</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esta</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llamada</a:t>
            </a:r>
            <a:r>
              <a:rPr lang="en-US" sz="1800" kern="1200" dirty="0">
                <a:solidFill>
                  <a:srgbClr val="FFFFFF"/>
                </a:solidFill>
                <a:latin typeface="+mj-lt"/>
                <a:ea typeface="+mj-ea"/>
                <a:cs typeface="+mj-cs"/>
              </a:rPr>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
            </a: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pic>
        <p:nvPicPr>
          <p:cNvPr id="3" name="Imagen 2"/>
          <p:cNvPicPr>
            <a:picLocks noChangeAspect="1"/>
          </p:cNvPicPr>
          <p:nvPr/>
        </p:nvPicPr>
        <p:blipFill rotWithShape="1">
          <a:blip r:embed="rId2"/>
          <a:srcRect l="23256" t="56801" r="37674" b="18062"/>
          <a:stretch/>
        </p:blipFill>
        <p:spPr>
          <a:xfrm>
            <a:off x="4038600" y="1110305"/>
            <a:ext cx="6658429" cy="3294140"/>
          </a:xfrm>
          <a:prstGeom prst="rect">
            <a:avLst/>
          </a:prstGeom>
        </p:spPr>
      </p:pic>
      <p:sp>
        <p:nvSpPr>
          <p:cNvPr id="5" name="Marcador de contenido 4"/>
          <p:cNvSpPr>
            <a:spLocks noGrp="1"/>
          </p:cNvSpPr>
          <p:nvPr>
            <p:ph idx="1"/>
          </p:nvPr>
        </p:nvSpPr>
        <p:spPr>
          <a:xfrm>
            <a:off x="4038600" y="4884873"/>
            <a:ext cx="7188199" cy="1292090"/>
          </a:xfrm>
        </p:spPr>
        <p:txBody>
          <a:bodyPr>
            <a:normAutofit/>
          </a:bodyPr>
          <a:lstStyle/>
          <a:p>
            <a:r>
              <a:rPr lang="es-CO" sz="1800"/>
              <a:t>El nivel de satisfacción con la información que se brindó en la llamada es del 99,2%. Se mantiene igual a la de la encuesta anterior</a:t>
            </a:r>
          </a:p>
        </p:txBody>
      </p:sp>
    </p:spTree>
    <p:extLst>
      <p:ext uri="{BB962C8B-B14F-4D97-AF65-F5344CB8AC3E}">
        <p14:creationId xmlns:p14="http://schemas.microsoft.com/office/powerpoint/2010/main" val="424033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AD72D4D1-076F-49D3-9889-EFC4F6D7CA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EE1C638-E94A-49F9-AB0E-C156BAFF993B}"/>
              </a:ext>
            </a:extLst>
          </p:cNvPr>
          <p:cNvSpPr>
            <a:spLocks noGrp="1"/>
          </p:cNvSpPr>
          <p:nvPr>
            <p:ph type="title"/>
          </p:nvPr>
        </p:nvSpPr>
        <p:spPr>
          <a:xfrm>
            <a:off x="838200" y="963877"/>
            <a:ext cx="3494362" cy="4930246"/>
          </a:xfrm>
        </p:spPr>
        <p:txBody>
          <a:bodyPr>
            <a:normAutofit/>
          </a:bodyPr>
          <a:lstStyle/>
          <a:p>
            <a:pPr algn="r"/>
            <a:r>
              <a:rPr lang="es-MX"/>
              <a:t>Estrategia de divulgación	</a:t>
            </a:r>
          </a:p>
        </p:txBody>
      </p:sp>
      <p:cxnSp>
        <p:nvCxnSpPr>
          <p:cNvPr id="17" name="Straight Connector 16">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F8E5EFFC-061D-4021-A608-2C744058B017}"/>
              </a:ext>
            </a:extLst>
          </p:cNvPr>
          <p:cNvSpPr>
            <a:spLocks noGrp="1"/>
          </p:cNvSpPr>
          <p:nvPr>
            <p:ph idx="1"/>
          </p:nvPr>
        </p:nvSpPr>
        <p:spPr>
          <a:xfrm>
            <a:off x="4976031" y="963877"/>
            <a:ext cx="6377769" cy="4930246"/>
          </a:xfrm>
        </p:spPr>
        <p:txBody>
          <a:bodyPr anchor="ctr">
            <a:normAutofit/>
          </a:bodyPr>
          <a:lstStyle/>
          <a:p>
            <a:r>
              <a:rPr lang="es-MX" sz="2200"/>
              <a:t>La estrategia de divulgar los programas funcionó, razón por la cual debemos continuar. </a:t>
            </a:r>
          </a:p>
          <a:p>
            <a:pPr marL="285750" indent="-285750"/>
            <a:r>
              <a:rPr lang="es-MX" sz="2200"/>
              <a:t>Proponemos enviar mensajes de textos promocionando los programas y el boletín.</a:t>
            </a:r>
          </a:p>
          <a:p>
            <a:pPr marL="285750" indent="-285750"/>
            <a:r>
              <a:rPr lang="es-MX" sz="2200"/>
              <a:t>Vamos a desarrollar piezas audiovisuales con los líderes de la nueva Mesa de Participación, invitando a ver nuestros programas.</a:t>
            </a:r>
          </a:p>
          <a:p>
            <a:pPr marL="285750" indent="-285750"/>
            <a:r>
              <a:rPr lang="es-MX" sz="2200"/>
              <a:t>Se requiere un desarrollo que nos permita medir la efectividad de los boletines electrónicos, nivel de lectura, aceptación de correos, etc, para que el indicador no sea solamente el número de boletines enviados.</a:t>
            </a:r>
          </a:p>
          <a:p>
            <a:r>
              <a:rPr lang="es-MX" sz="2200"/>
              <a:t>Para 2020 proponemos hacer ajustes y nuevas preguntas en la encuesta. </a:t>
            </a:r>
          </a:p>
          <a:p>
            <a:endParaRPr lang="es-MX" sz="2200"/>
          </a:p>
        </p:txBody>
      </p:sp>
    </p:spTree>
    <p:extLst>
      <p:ext uri="{BB962C8B-B14F-4D97-AF65-F5344CB8AC3E}">
        <p14:creationId xmlns:p14="http://schemas.microsoft.com/office/powerpoint/2010/main" val="211258423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471</Words>
  <Application>Microsoft Office PowerPoint</Application>
  <PresentationFormat>Panorámica</PresentationFormat>
  <Paragraphs>34</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Resultados segunda encuesta de satisfacción realizada a usuarios del canal telefónico </vt:lpstr>
      <vt:lpstr>Presentación de PowerPoint</vt:lpstr>
      <vt:lpstr>¿Conoce Unidad en Línea y los trámites que puede realizar en el aplicativo de la página web de la entidad?  </vt:lpstr>
      <vt:lpstr>Presentación de PowerPoint</vt:lpstr>
      <vt:lpstr>¿Está satisfecho con la información que se suministra en nuestros medios de comunicación? </vt:lpstr>
      <vt:lpstr>Le gustaría recibir información de la Unidad por correo electrónico </vt:lpstr>
      <vt:lpstr>Presentación de PowerPoint</vt:lpstr>
      <vt:lpstr>Se siente satisfecho con la información que le brindaron en esta llamada  </vt:lpstr>
      <vt:lpstr>Estrategia de divulgación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Resultados encuesta realizada a usuarios del canal telefónico </dc:title>
  <dc:creator>Estévez Gutiérrez Martha Lucía</dc:creator>
  <cp:lastModifiedBy>Martha Lucia Estevez</cp:lastModifiedBy>
  <cp:revision>3</cp:revision>
  <dcterms:created xsi:type="dcterms:W3CDTF">2019-12-20T01:56:52Z</dcterms:created>
  <dcterms:modified xsi:type="dcterms:W3CDTF">2019-12-23T15:25:34Z</dcterms:modified>
</cp:coreProperties>
</file>