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58" r:id="rId6"/>
    <p:sldId id="259" r:id="rId7"/>
    <p:sldId id="260" r:id="rId8"/>
    <p:sldId id="261" r:id="rId9"/>
    <p:sldId id="262" r:id="rId10"/>
    <p:sldId id="263" r:id="rId11"/>
    <p:sldId id="264" r:id="rId12"/>
    <p:sldId id="266" r:id="rId13"/>
    <p:sldId id="267" r:id="rId14"/>
    <p:sldId id="268" r:id="rId15"/>
    <p:sldId id="269" r:id="rId16"/>
    <p:sldId id="278" r:id="rId17"/>
    <p:sldId id="270" r:id="rId18"/>
    <p:sldId id="271" r:id="rId19"/>
    <p:sldId id="272" r:id="rId20"/>
    <p:sldId id="274" r:id="rId21"/>
    <p:sldId id="273" r:id="rId22"/>
    <p:sldId id="275" r:id="rId23"/>
  </p:sldIdLst>
  <p:sldSz cx="9144000" cy="6858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37040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43122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405565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01544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02225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48744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85137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16287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18683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531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8BAC47-9CAE-4476-951B-DE0CE19BD1B3}" type="datetimeFigureOut">
              <a:rPr lang="es-CO" smtClean="0"/>
              <a:t>26/07/2017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CC843BA-5CB5-4394-847C-1F95D82C65B8}" type="slidenum">
              <a:rPr lang="es-CO" smtClean="0"/>
              <a:t>‹Nº›</a:t>
            </a:fld>
            <a:endParaRPr lang="es-CO"/>
          </a:p>
        </p:txBody>
      </p:sp>
    </p:spTree>
    <p:extLst>
      <p:ext uri="{BB962C8B-B14F-4D97-AF65-F5344CB8AC3E}">
        <p14:creationId xmlns:p14="http://schemas.microsoft.com/office/powerpoint/2010/main" val="313454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BAC47-9CAE-4476-951B-DE0CE19BD1B3}" type="datetimeFigureOut">
              <a:rPr lang="es-CO" smtClean="0"/>
              <a:t>26/07/2017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843BA-5CB5-4394-847C-1F95D82C65B8}" type="slidenum">
              <a:rPr lang="es-CO" smtClean="0"/>
              <a:t>‹Nº›</a:t>
            </a:fld>
            <a:endParaRPr lang="es-CO"/>
          </a:p>
        </p:txBody>
      </p:sp>
    </p:spTree>
    <p:extLst>
      <p:ext uri="{BB962C8B-B14F-4D97-AF65-F5344CB8AC3E}">
        <p14:creationId xmlns:p14="http://schemas.microsoft.com/office/powerpoint/2010/main" val="147089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84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54180"/>
            <a:ext cx="8352928" cy="2970044"/>
          </a:xfrm>
          <a:prstGeom prst="rect">
            <a:avLst/>
          </a:prstGeom>
          <a:noFill/>
        </p:spPr>
        <p:txBody>
          <a:bodyPr wrap="square" rtlCol="0">
            <a:spAutoFit/>
          </a:bodyPr>
          <a:lstStyle/>
          <a:p>
            <a:r>
              <a:rPr lang="es-CO" sz="1700" dirty="0"/>
              <a:t>El presente Manual regirá para las distintas versiones de los Juegos Deportivos de Integración de la Función Pública. </a:t>
            </a:r>
            <a:endParaRPr lang="es-CO" sz="1700" dirty="0" smtClean="0"/>
          </a:p>
          <a:p>
            <a:endParaRPr lang="es-CO" sz="1700" dirty="0"/>
          </a:p>
          <a:p>
            <a:pPr algn="just"/>
            <a:r>
              <a:rPr lang="es-CO" sz="1700" dirty="0" smtClean="0"/>
              <a:t>Toda </a:t>
            </a:r>
            <a:r>
              <a:rPr lang="es-CO" sz="1700" dirty="0"/>
              <a:t>persona es responsable de sus actos y comportamientos; por lo tanto, cuando éstos no están de acuerdo con los principios y objetivos propuestos en la carta fundamental y con el manual de convivencia voluntariamente aceptado, debe asumir las consecuencias de los mismos ya que se convierten en faltas por el incumplimiento de los deberes adquiridos desde el momento de su inscripción y representación de la respectiva Entidad</a:t>
            </a:r>
            <a:r>
              <a:rPr lang="es-CO" sz="1700" dirty="0" smtClean="0"/>
              <a:t>.</a:t>
            </a:r>
          </a:p>
          <a:p>
            <a:endParaRPr lang="es-CO" sz="1700" dirty="0"/>
          </a:p>
          <a:p>
            <a:pPr algn="just"/>
            <a:r>
              <a:rPr lang="es-ES_tradnl" sz="1700" dirty="0" smtClean="0"/>
              <a:t>Adicionalmente, </a:t>
            </a:r>
            <a:r>
              <a:rPr lang="es-ES_tradnl" sz="1700" dirty="0"/>
              <a:t>tanto entrenadores como servidores públicos que participen en los juegos deben cumplir con los principios y valores éticos </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2. Alcance</a:t>
            </a:r>
          </a:p>
        </p:txBody>
      </p:sp>
    </p:spTree>
    <p:extLst>
      <p:ext uri="{BB962C8B-B14F-4D97-AF65-F5344CB8AC3E}">
        <p14:creationId xmlns:p14="http://schemas.microsoft.com/office/powerpoint/2010/main" val="292162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98086"/>
            <a:ext cx="7488832" cy="1061829"/>
          </a:xfrm>
          <a:prstGeom prst="rect">
            <a:avLst/>
          </a:prstGeom>
          <a:noFill/>
        </p:spPr>
        <p:txBody>
          <a:bodyPr wrap="square" rtlCol="0">
            <a:spAutoFit/>
          </a:bodyPr>
          <a:lstStyle/>
          <a:p>
            <a:pPr algn="r"/>
            <a:r>
              <a:rPr lang="es-ES_tradnl" sz="3500" b="1" dirty="0" smtClean="0">
                <a:latin typeface="Century Gothic" pitchFamily="34" charset="0"/>
              </a:rPr>
              <a:t>Artículo 3.</a:t>
            </a:r>
          </a:p>
          <a:p>
            <a:pPr algn="r"/>
            <a:r>
              <a:rPr lang="es-ES_tradnl" sz="2800" i="1" dirty="0" smtClean="0">
                <a:latin typeface="Century Gothic" pitchFamily="34" charset="0"/>
              </a:rPr>
              <a:t>De los principios y valores</a:t>
            </a:r>
          </a:p>
        </p:txBody>
      </p:sp>
    </p:spTree>
    <p:extLst>
      <p:ext uri="{BB962C8B-B14F-4D97-AF65-F5344CB8AC3E}">
        <p14:creationId xmlns:p14="http://schemas.microsoft.com/office/powerpoint/2010/main" val="2925988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278094"/>
          </a:xfrm>
          <a:prstGeom prst="rect">
            <a:avLst/>
          </a:prstGeom>
          <a:noFill/>
        </p:spPr>
        <p:txBody>
          <a:bodyPr wrap="square" rtlCol="0">
            <a:spAutoFit/>
          </a:bodyPr>
          <a:lstStyle/>
          <a:p>
            <a:pPr algn="just"/>
            <a:r>
              <a:rPr lang="es-ES_tradnl" sz="1700" b="1" dirty="0" smtClean="0"/>
              <a:t>	Honestidad</a:t>
            </a:r>
            <a:r>
              <a:rPr lang="es-ES_tradnl" sz="1700" b="1" dirty="0"/>
              <a:t>: </a:t>
            </a:r>
            <a:r>
              <a:rPr lang="es-ES_tradnl" sz="1700" dirty="0"/>
              <a:t>Participar en el deporte en el cual está inscrito y aceptar las reglas establecidas, </a:t>
            </a:r>
            <a:r>
              <a:rPr lang="es-ES_tradnl" sz="1700" dirty="0" smtClean="0"/>
              <a:t>no </a:t>
            </a:r>
            <a:r>
              <a:rPr lang="es-ES_tradnl" sz="1700" dirty="0"/>
              <a:t>tomar ventajas  de manera ilegal incluyendo personas ajenas a la entidad, los entrenadores son directamente responsables de estas </a:t>
            </a:r>
            <a:r>
              <a:rPr lang="es-ES_tradnl" sz="1700" dirty="0" smtClean="0"/>
              <a:t>prácticas. Los </a:t>
            </a:r>
            <a:r>
              <a:rPr lang="es-ES_tradnl" sz="1700" dirty="0"/>
              <a:t>entrenadores deben participar activamente en las reuniones propuestas en los juegos y contribuir a la filosofía que se pretende de humanizar s y evitar que se incluyan personas que no pertenecen a las entidades públicas, o el pretender ganar afectando la integridad de los compañeros de otras entidades y evitar comportamientos en la mayoría de los casos respaldados por la persona que dirige el equipo.</a:t>
            </a:r>
            <a:endParaRPr lang="es-CO" sz="1700" dirty="0"/>
          </a:p>
          <a:p>
            <a:pPr algn="just"/>
            <a:r>
              <a:rPr lang="es-ES_tradnl" sz="1700" dirty="0"/>
              <a:t> </a:t>
            </a:r>
            <a:endParaRPr lang="es-CO" sz="1700" dirty="0"/>
          </a:p>
          <a:p>
            <a:pPr algn="just"/>
            <a:r>
              <a:rPr lang="es-CO" sz="1700" b="1" dirty="0" smtClean="0"/>
              <a:t>	Calidad</a:t>
            </a:r>
            <a:r>
              <a:rPr lang="es-CO" sz="1700" b="1" dirty="0"/>
              <a:t>: </a:t>
            </a:r>
            <a:r>
              <a:rPr lang="es-CO" sz="1700" dirty="0"/>
              <a:t>Cada tarea, cada rol, hay que realizarla </a:t>
            </a:r>
            <a:r>
              <a:rPr lang="es-CO" sz="1700" dirty="0" smtClean="0"/>
              <a:t>bien, desde </a:t>
            </a:r>
            <a:r>
              <a:rPr lang="es-CO" sz="1700" dirty="0"/>
              <a:t>el principio, </a:t>
            </a:r>
            <a:r>
              <a:rPr lang="es-CO" sz="1700" dirty="0" smtClean="0"/>
              <a:t>y con el mayor esfuerzo. Conducirse </a:t>
            </a:r>
            <a:r>
              <a:rPr lang="es-CO" sz="1700" dirty="0"/>
              <a:t>de manera correcta en las relaciones con los jueces, las entidades deportivas y el público en general. No </a:t>
            </a:r>
            <a:r>
              <a:rPr lang="es-CO" sz="1700" dirty="0" smtClean="0"/>
              <a:t>olvide </a:t>
            </a:r>
            <a:r>
              <a:rPr lang="es-CO" sz="1700" dirty="0"/>
              <a:t>que a medida que </a:t>
            </a:r>
            <a:r>
              <a:rPr lang="es-CO" sz="1700" dirty="0" smtClean="0"/>
              <a:t>obtenga </a:t>
            </a:r>
            <a:r>
              <a:rPr lang="es-CO" sz="1700" dirty="0"/>
              <a:t>mejores resultados, mayores serán </a:t>
            </a:r>
            <a:r>
              <a:rPr lang="es-CO" sz="1700" dirty="0" smtClean="0"/>
              <a:t>sus </a:t>
            </a:r>
            <a:r>
              <a:rPr lang="es-CO" sz="1700" dirty="0"/>
              <a:t>obligaciones respecto a la salvaguarda de los principios del espíritu </a:t>
            </a:r>
            <a:r>
              <a:rPr lang="es-CO" sz="1700" dirty="0" smtClean="0"/>
              <a:t>deportivo. L</a:t>
            </a:r>
            <a:r>
              <a:rPr lang="es-ES_tradnl" sz="1700" dirty="0" smtClean="0"/>
              <a:t>os </a:t>
            </a:r>
            <a:r>
              <a:rPr lang="es-ES_tradnl" sz="1700" dirty="0"/>
              <a:t>servidores públicos deben ser ejemplo para su familia y la sociedad y en ningún caso utilizar el espacio de los Juegos, para protagonizar actos que vayan en contra del comportamiento  de un ciudadano de bien</a:t>
            </a:r>
            <a:r>
              <a:rPr lang="es-ES_tradnl" sz="1700" dirty="0" smtClean="0"/>
              <a:t>.</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3. De los principios y valores</a:t>
            </a:r>
          </a:p>
        </p:txBody>
      </p:sp>
    </p:spTree>
    <p:extLst>
      <p:ext uri="{BB962C8B-B14F-4D97-AF65-F5344CB8AC3E}">
        <p14:creationId xmlns:p14="http://schemas.microsoft.com/office/powerpoint/2010/main" val="681638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3493264"/>
          </a:xfrm>
          <a:prstGeom prst="rect">
            <a:avLst/>
          </a:prstGeom>
          <a:noFill/>
        </p:spPr>
        <p:txBody>
          <a:bodyPr wrap="square" rtlCol="0">
            <a:spAutoFit/>
          </a:bodyPr>
          <a:lstStyle/>
          <a:p>
            <a:pPr algn="just"/>
            <a:r>
              <a:rPr lang="es-ES_tradnl" sz="1700" b="1" dirty="0" smtClean="0"/>
              <a:t>	Respeto</a:t>
            </a:r>
            <a:r>
              <a:rPr lang="es-ES_tradnl" sz="1700" b="1" dirty="0"/>
              <a:t>: </a:t>
            </a:r>
            <a:r>
              <a:rPr lang="es-ES_tradnl" sz="1700" dirty="0"/>
              <a:t>Presentarse y participar en los </a:t>
            </a:r>
            <a:r>
              <a:rPr lang="es-ES_tradnl" sz="1700" dirty="0" smtClean="0"/>
              <a:t>Juegos </a:t>
            </a:r>
            <a:r>
              <a:rPr lang="es-ES_tradnl" sz="1700" dirty="0"/>
              <a:t>mostrando un trato cordial con todos los </a:t>
            </a:r>
            <a:r>
              <a:rPr lang="es-ES_tradnl" sz="1700" dirty="0" smtClean="0"/>
              <a:t>actores,  </a:t>
            </a:r>
            <a:r>
              <a:rPr lang="es-ES_tradnl" sz="1700" dirty="0"/>
              <a:t>un comportamiento digno de una persona que representa al Estado colombiano y que se considera un ejemplo para la sociedad; n</a:t>
            </a:r>
            <a:r>
              <a:rPr lang="es-CO" sz="1700" dirty="0"/>
              <a:t>o es obligación ser amigo de todos, pero sí lo es respetar a todos por mas diferentes que sean de nosotros.</a:t>
            </a:r>
          </a:p>
          <a:p>
            <a:pPr algn="just"/>
            <a:r>
              <a:rPr lang="es-ES_tradnl" sz="1700" dirty="0"/>
              <a:t>Responsabilidad: Asistir puntualmente a los partidos programados, cuidando su integridad y la de los demás. </a:t>
            </a:r>
            <a:r>
              <a:rPr lang="es-CO" sz="1700" dirty="0"/>
              <a:t>Nadie tiene derecho de apropiarse del tiempo del otro; ser puntual es afirmar el respeto hacia el otro</a:t>
            </a:r>
            <a:r>
              <a:rPr lang="es-CO" sz="1700" dirty="0" smtClean="0"/>
              <a:t>.</a:t>
            </a:r>
          </a:p>
          <a:p>
            <a:pPr algn="just"/>
            <a:endParaRPr lang="es-CO" sz="1700" dirty="0"/>
          </a:p>
          <a:p>
            <a:pPr algn="just"/>
            <a:r>
              <a:rPr lang="es-CO" sz="1700" b="1" dirty="0" smtClean="0"/>
              <a:t>	Trabajo </a:t>
            </a:r>
            <a:r>
              <a:rPr lang="es-CO" sz="1700" b="1" dirty="0"/>
              <a:t>En Equipo: </a:t>
            </a:r>
            <a:r>
              <a:rPr lang="es-CO" sz="1700" dirty="0"/>
              <a:t>Como seres sociales que somos, requerimos de otros en la mayoría de nuestras actividades al participar en los Juegos Deportivos de Integración de la Función Pública debemos recordar que estamos representando a una Entidad y a nosotros mismos como servidores públicos.</a:t>
            </a:r>
          </a:p>
          <a:p>
            <a:pPr algn="just"/>
            <a:r>
              <a:rPr lang="es-CO" sz="1700" b="1" dirty="0" smtClean="0"/>
              <a:t>	</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3. De los principios y valores</a:t>
            </a:r>
          </a:p>
        </p:txBody>
      </p:sp>
    </p:spTree>
    <p:extLst>
      <p:ext uri="{BB962C8B-B14F-4D97-AF65-F5344CB8AC3E}">
        <p14:creationId xmlns:p14="http://schemas.microsoft.com/office/powerpoint/2010/main" val="1522835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016484"/>
          </a:xfrm>
          <a:prstGeom prst="rect">
            <a:avLst/>
          </a:prstGeom>
          <a:noFill/>
        </p:spPr>
        <p:txBody>
          <a:bodyPr wrap="square" rtlCol="0">
            <a:spAutoFit/>
          </a:bodyPr>
          <a:lstStyle/>
          <a:p>
            <a:pPr algn="just"/>
            <a:r>
              <a:rPr lang="es-CO" sz="1700" b="1" dirty="0" smtClean="0"/>
              <a:t>	Sentido </a:t>
            </a:r>
            <a:r>
              <a:rPr lang="es-CO" sz="1700" b="1" dirty="0"/>
              <a:t>de Pertenencia: </a:t>
            </a:r>
            <a:r>
              <a:rPr lang="es-CO" sz="1700" dirty="0"/>
              <a:t>Es difícil ser guerrero cuando no se siente comprometido con el evento. Sólo se podrá entregar todo por una camiseta cuando en realidad se siente amor por ella y por lo que ella representa.</a:t>
            </a:r>
          </a:p>
          <a:p>
            <a:pPr algn="just"/>
            <a:endParaRPr lang="es-ES_tradnl" sz="1700" b="1" dirty="0" smtClean="0"/>
          </a:p>
          <a:p>
            <a:pPr algn="just"/>
            <a:r>
              <a:rPr lang="es-ES_tradnl" sz="1700" b="1" dirty="0" smtClean="0"/>
              <a:t>	Compromiso</a:t>
            </a:r>
            <a:r>
              <a:rPr lang="es-ES_tradnl" sz="1700" b="1" dirty="0"/>
              <a:t>: </a:t>
            </a:r>
            <a:r>
              <a:rPr lang="es-ES_tradnl" sz="1700" dirty="0"/>
              <a:t>Los servidores públicos se deben preparar de manera consciente para los esfuerzos que implica la práctica de una disciplina deportiva y el entrenador debe orientar una preparación adecuada para evitar lesiones propias o del contrario, puesto que las falencias físicas los jugadores en la mayoría de las veces la suplen con juego brusco para evitar un  buen desempeño del equipo que si se encuentra preparado; </a:t>
            </a:r>
            <a:r>
              <a:rPr lang="es-CO" sz="1700" dirty="0"/>
              <a:t>dar siempre lo mejor de si mismo en la competición, aunque sienta que se escapa la victoria</a:t>
            </a:r>
            <a:r>
              <a:rPr lang="es-CO" sz="1700" dirty="0" smtClean="0"/>
              <a:t>.</a:t>
            </a:r>
          </a:p>
          <a:p>
            <a:pPr algn="just"/>
            <a:endParaRPr lang="es-CO" sz="1700" dirty="0"/>
          </a:p>
          <a:p>
            <a:pPr algn="just"/>
            <a:r>
              <a:rPr lang="es-ES_tradnl" sz="1700" b="1" dirty="0" smtClean="0"/>
              <a:t>	Solidaridad</a:t>
            </a:r>
            <a:r>
              <a:rPr lang="es-ES_tradnl" sz="1700" b="1" dirty="0"/>
              <a:t>: </a:t>
            </a:r>
            <a:r>
              <a:rPr lang="es-ES_tradnl" sz="1700" dirty="0"/>
              <a:t>Estar dispuesto a contribuir en soluciones y apoyar a los demás en caso de que lo requieran independientemente de la Entidad que represente; </a:t>
            </a:r>
            <a:r>
              <a:rPr lang="es-CO" sz="1700" dirty="0"/>
              <a:t>saberse poner en el lugar del otro y actuar en consecuencia, es condición necesaria para ser un buen compañero de equipo</a:t>
            </a:r>
            <a:r>
              <a:rPr lang="es-CO" sz="1700" dirty="0" smtClean="0"/>
              <a:t>.</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3. De los principios y valores</a:t>
            </a:r>
          </a:p>
        </p:txBody>
      </p:sp>
    </p:spTree>
    <p:extLst>
      <p:ext uri="{BB962C8B-B14F-4D97-AF65-F5344CB8AC3E}">
        <p14:creationId xmlns:p14="http://schemas.microsoft.com/office/powerpoint/2010/main" val="33003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3231654"/>
          </a:xfrm>
          <a:prstGeom prst="rect">
            <a:avLst/>
          </a:prstGeom>
          <a:noFill/>
        </p:spPr>
        <p:txBody>
          <a:bodyPr wrap="square" rtlCol="0">
            <a:spAutoFit/>
          </a:bodyPr>
          <a:lstStyle/>
          <a:p>
            <a:pPr algn="just"/>
            <a:r>
              <a:rPr lang="es-ES_tradnl" sz="1700" b="1" dirty="0" smtClean="0"/>
              <a:t>	Tolerancia</a:t>
            </a:r>
            <a:r>
              <a:rPr lang="es-ES_tradnl" sz="1700" b="1" dirty="0"/>
              <a:t>: </a:t>
            </a:r>
            <a:r>
              <a:rPr lang="es-ES_tradnl" sz="1700" dirty="0"/>
              <a:t>En las disciplinas de contacto se presentan roces normales propios del deporte no tomar estas acciones como personales, ni generar retaliaciones posteriores ya sea verbales o físicas; mantener la tranquilidad </a:t>
            </a:r>
            <a:r>
              <a:rPr lang="es-CO" sz="1700" dirty="0"/>
              <a:t>durante los partidos y no dejarse  arrastrar hacia actos irreflexivos.</a:t>
            </a:r>
          </a:p>
          <a:p>
            <a:pPr algn="just"/>
            <a:endParaRPr lang="es-CO" sz="1700" b="1" dirty="0" smtClean="0"/>
          </a:p>
          <a:p>
            <a:pPr algn="just"/>
            <a:r>
              <a:rPr lang="es-CO" sz="1700" b="1" dirty="0" smtClean="0"/>
              <a:t>	Juego </a:t>
            </a:r>
            <a:r>
              <a:rPr lang="es-CO" sz="1700" b="1" dirty="0"/>
              <a:t>Limpio: </a:t>
            </a:r>
            <a:r>
              <a:rPr lang="es-CO" sz="1700" dirty="0"/>
              <a:t>El verdadero éxito deportivo, el principal incentivo de todo deportista, </a:t>
            </a:r>
            <a:r>
              <a:rPr lang="es-CO" sz="1700" dirty="0" smtClean="0"/>
              <a:t>solo </a:t>
            </a:r>
            <a:r>
              <a:rPr lang="es-CO" sz="1700" dirty="0"/>
              <a:t>se logra cuando se ha competido con honestidad, con esfuerzo y rectitud; reconocer  el valor del adversario y felicitar al vencedor</a:t>
            </a:r>
            <a:r>
              <a:rPr lang="es-ES_tradnl" sz="1700" dirty="0"/>
              <a:t>, las entidades  del Estado deben promover el “juego limpio”  en su máxima expresión tanto en la práctica del deporte como tal, así como en el proceso de inscripciones convocando única y exclusivamente a los servidores que hacen parte de la entidad, sin recurrir a refuerzos externos o  contrataciones con este fin</a:t>
            </a:r>
            <a:r>
              <a:rPr lang="es-ES_tradnl" sz="1700" dirty="0" smtClean="0"/>
              <a:t>.</a:t>
            </a:r>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3. De los principios y valores</a:t>
            </a:r>
          </a:p>
        </p:txBody>
      </p:sp>
    </p:spTree>
    <p:extLst>
      <p:ext uri="{BB962C8B-B14F-4D97-AF65-F5344CB8AC3E}">
        <p14:creationId xmlns:p14="http://schemas.microsoft.com/office/powerpoint/2010/main" val="3551324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1138773"/>
          </a:xfrm>
          <a:prstGeom prst="rect">
            <a:avLst/>
          </a:prstGeom>
          <a:noFill/>
        </p:spPr>
        <p:txBody>
          <a:bodyPr wrap="square" rtlCol="0">
            <a:spAutoFit/>
          </a:bodyPr>
          <a:lstStyle/>
          <a:p>
            <a:pPr algn="just"/>
            <a:r>
              <a:rPr lang="es-ES_tradnl" sz="1700" b="1" dirty="0" smtClean="0"/>
              <a:t>	Lealtad</a:t>
            </a:r>
            <a:r>
              <a:rPr lang="es-ES_tradnl" sz="1700" b="1" dirty="0"/>
              <a:t>: </a:t>
            </a:r>
            <a:r>
              <a:rPr lang="es-ES_tradnl" sz="1700" dirty="0"/>
              <a:t>Representar la entidad independientemente del resultado de los partidos no abandonar el equipo por que tenga un nivel más bajo de rendimiento, debe prevalecer el objetivo de participación, esparcimiento e integración; obedecer</a:t>
            </a:r>
            <a:r>
              <a:rPr lang="es-CO" sz="1700" dirty="0"/>
              <a:t> los reglamentos de los jueces, en cualquier circunstancia, y vivir conforme a las reglas de la vida deportiva sana.</a:t>
            </a:r>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3. De los principios y valores</a:t>
            </a:r>
          </a:p>
        </p:txBody>
      </p:sp>
    </p:spTree>
    <p:extLst>
      <p:ext uri="{BB962C8B-B14F-4D97-AF65-F5344CB8AC3E}">
        <p14:creationId xmlns:p14="http://schemas.microsoft.com/office/powerpoint/2010/main" val="2847456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98086"/>
            <a:ext cx="7488832" cy="1492716"/>
          </a:xfrm>
          <a:prstGeom prst="rect">
            <a:avLst/>
          </a:prstGeom>
          <a:noFill/>
        </p:spPr>
        <p:txBody>
          <a:bodyPr wrap="square" rtlCol="0">
            <a:spAutoFit/>
          </a:bodyPr>
          <a:lstStyle/>
          <a:p>
            <a:pPr algn="r"/>
            <a:r>
              <a:rPr lang="es-ES_tradnl" sz="3500" b="1" dirty="0" smtClean="0">
                <a:latin typeface="Century Gothic" pitchFamily="34" charset="0"/>
              </a:rPr>
              <a:t>Artículo 4.</a:t>
            </a:r>
          </a:p>
          <a:p>
            <a:pPr algn="r"/>
            <a:r>
              <a:rPr lang="es-ES_tradnl" sz="2800" i="1" dirty="0" smtClean="0">
                <a:latin typeface="Century Gothic" pitchFamily="34" charset="0"/>
              </a:rPr>
              <a:t>Del comportamiento en las distintas</a:t>
            </a:r>
          </a:p>
          <a:p>
            <a:pPr algn="r"/>
            <a:r>
              <a:rPr lang="es-ES_tradnl" sz="2800" i="1" dirty="0" smtClean="0">
                <a:latin typeface="Century Gothic" pitchFamily="34" charset="0"/>
              </a:rPr>
              <a:t>fases de la competencia</a:t>
            </a:r>
          </a:p>
        </p:txBody>
      </p:sp>
    </p:spTree>
    <p:extLst>
      <p:ext uri="{BB962C8B-B14F-4D97-AF65-F5344CB8AC3E}">
        <p14:creationId xmlns:p14="http://schemas.microsoft.com/office/powerpoint/2010/main" val="3640607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016484"/>
          </a:xfrm>
          <a:prstGeom prst="rect">
            <a:avLst/>
          </a:prstGeom>
          <a:noFill/>
        </p:spPr>
        <p:txBody>
          <a:bodyPr wrap="square" rtlCol="0">
            <a:spAutoFit/>
          </a:bodyPr>
          <a:lstStyle/>
          <a:p>
            <a:pPr algn="just"/>
            <a:r>
              <a:rPr lang="es-ES_tradnl" sz="1700" dirty="0"/>
              <a:t>Los entrenadores que dirigen en los Juegos de Integración de la Función Pública, deben tener claro que el deporte que se realiza es de tipo funcional  para contribuir en un hábito de ejercicio de los funcionarios públicos y en una integración del </a:t>
            </a:r>
            <a:r>
              <a:rPr lang="es-ES_tradnl" sz="1700" dirty="0" smtClean="0"/>
              <a:t>Estado</a:t>
            </a:r>
            <a:r>
              <a:rPr lang="es-ES_tradnl" sz="1700" dirty="0"/>
              <a:t>, en ningún caso el fin último es ganar sin importar los medios</a:t>
            </a:r>
            <a:r>
              <a:rPr lang="es-ES_tradnl" sz="1700" dirty="0" smtClean="0"/>
              <a:t>.</a:t>
            </a:r>
          </a:p>
          <a:p>
            <a:pPr algn="just"/>
            <a:endParaRPr lang="es-ES_tradnl" sz="1700" dirty="0"/>
          </a:p>
          <a:p>
            <a:pPr algn="just"/>
            <a:r>
              <a:rPr lang="es-ES_tradnl" sz="1700" b="1" dirty="0" smtClean="0"/>
              <a:t>ANTES</a:t>
            </a:r>
          </a:p>
          <a:p>
            <a:pPr algn="just"/>
            <a:endParaRPr lang="es-ES_tradnl" sz="1700" b="1" dirty="0" smtClean="0"/>
          </a:p>
          <a:p>
            <a:pPr marL="285750" indent="-285750" algn="just">
              <a:buFont typeface="Wingdings" pitchFamily="2" charset="2"/>
              <a:buChar char="ü"/>
            </a:pPr>
            <a:r>
              <a:rPr lang="es-CO" sz="1700" dirty="0" smtClean="0"/>
              <a:t>Es importante que sea consciente de su estado de ánimo y trabaje para que éste sea el adecuado para una competencia: positivo, alegre, de confianza.</a:t>
            </a:r>
          </a:p>
          <a:p>
            <a:pPr algn="just"/>
            <a:endParaRPr lang="es-CO" sz="1700" dirty="0" smtClean="0"/>
          </a:p>
          <a:p>
            <a:pPr marL="285750" indent="-285750" algn="just">
              <a:buFont typeface="Wingdings" pitchFamily="2" charset="2"/>
              <a:buChar char="ü"/>
            </a:pPr>
            <a:r>
              <a:rPr lang="es-CO" sz="1700" dirty="0" smtClean="0"/>
              <a:t>Llegar quince minutos antes de cada partido para poder realizar  el calentamiento responsablemente, siguiendo las instrucciones. Recuerde que el calentamiento no es sólo físico; prepárese también mental y anímicamente.</a:t>
            </a:r>
          </a:p>
          <a:p>
            <a:pPr algn="just"/>
            <a:endParaRPr lang="es-ES_tradnl" sz="1700" b="1" dirty="0" smtClean="0"/>
          </a:p>
          <a:p>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4. Del comportamiento en las distintas fases de la competencia</a:t>
            </a:r>
          </a:p>
        </p:txBody>
      </p:sp>
    </p:spTree>
    <p:extLst>
      <p:ext uri="{BB962C8B-B14F-4D97-AF65-F5344CB8AC3E}">
        <p14:creationId xmlns:p14="http://schemas.microsoft.com/office/powerpoint/2010/main" val="240397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278094"/>
          </a:xfrm>
          <a:prstGeom prst="rect">
            <a:avLst/>
          </a:prstGeom>
          <a:noFill/>
        </p:spPr>
        <p:txBody>
          <a:bodyPr wrap="square" rtlCol="0">
            <a:spAutoFit/>
          </a:bodyPr>
          <a:lstStyle/>
          <a:p>
            <a:pPr algn="just"/>
            <a:r>
              <a:rPr lang="es-ES_tradnl" sz="1700" b="1" dirty="0" smtClean="0"/>
              <a:t>DURANTE</a:t>
            </a:r>
          </a:p>
          <a:p>
            <a:pPr algn="just"/>
            <a:endParaRPr lang="es-ES_tradnl" sz="1700" b="1" dirty="0" smtClean="0"/>
          </a:p>
          <a:p>
            <a:pPr marL="285750" indent="-285750" algn="just">
              <a:buFont typeface="Wingdings" pitchFamily="2" charset="2"/>
              <a:buChar char="ü"/>
            </a:pPr>
            <a:r>
              <a:rPr lang="es-CO" sz="1700" dirty="0" smtClean="0"/>
              <a:t>Debe respetar a las autoridades respectivas árbitros y jueces, veedores y Comité organizador</a:t>
            </a:r>
          </a:p>
          <a:p>
            <a:pPr marL="285750" indent="-285750" algn="just">
              <a:buFont typeface="Wingdings" pitchFamily="2" charset="2"/>
              <a:buChar char="ü"/>
            </a:pPr>
            <a:endParaRPr lang="es-CO" sz="1700" dirty="0" smtClean="0"/>
          </a:p>
          <a:p>
            <a:pPr marL="285750" indent="-285750" algn="just">
              <a:buFont typeface="Wingdings" pitchFamily="2" charset="2"/>
              <a:buChar char="ü"/>
            </a:pPr>
            <a:r>
              <a:rPr lang="es-CO" sz="1700" dirty="0" smtClean="0"/>
              <a:t>Un deportista respetable es quien respeta a todos los miembros de su equipo, a las autoridades respectivas, a sus rivales y al público.</a:t>
            </a:r>
          </a:p>
          <a:p>
            <a:pPr marL="285750" indent="-285750" algn="just">
              <a:buFont typeface="Wingdings" pitchFamily="2" charset="2"/>
              <a:buChar char="ü"/>
            </a:pPr>
            <a:endParaRPr lang="es-CO" sz="1700" dirty="0" smtClean="0"/>
          </a:p>
          <a:p>
            <a:pPr marL="285750" indent="-285750" algn="just">
              <a:buFont typeface="Wingdings" pitchFamily="2" charset="2"/>
              <a:buChar char="ü"/>
            </a:pPr>
            <a:r>
              <a:rPr lang="es-CO" sz="1700" dirty="0" smtClean="0"/>
              <a:t>Mantener una actitud positiva y de respeto durante las justas deportivas ya sea como jugador activo o como espectador.</a:t>
            </a:r>
          </a:p>
          <a:p>
            <a:pPr marL="285750" indent="-285750" algn="just">
              <a:buFont typeface="Wingdings" pitchFamily="2" charset="2"/>
              <a:buChar char="ü"/>
            </a:pPr>
            <a:endParaRPr lang="es-CO" sz="1700" dirty="0" smtClean="0"/>
          </a:p>
          <a:p>
            <a:pPr marL="285750" indent="-285750" algn="just">
              <a:buFont typeface="Wingdings" pitchFamily="2" charset="2"/>
              <a:buChar char="ü"/>
            </a:pPr>
            <a:r>
              <a:rPr lang="es-CO" sz="1700" dirty="0" smtClean="0"/>
              <a:t>Cumplir con las reglas de cada disciplina deportiva establecidas en la carta fundamental de los Juegos</a:t>
            </a:r>
          </a:p>
          <a:p>
            <a:pPr marL="285750" indent="-285750" algn="just">
              <a:buFont typeface="Wingdings" pitchFamily="2" charset="2"/>
              <a:buChar char="ü"/>
            </a:pPr>
            <a:endParaRPr lang="es-CO" sz="1700" dirty="0" smtClean="0"/>
          </a:p>
          <a:p>
            <a:pPr marL="285750" indent="-285750" algn="just">
              <a:buFont typeface="Wingdings" pitchFamily="2" charset="2"/>
              <a:buChar char="ü"/>
            </a:pPr>
            <a:r>
              <a:rPr lang="es-CO" sz="1700" dirty="0" smtClean="0"/>
              <a:t>Verificar cronogramas y avisos de último momento de manera constante ubicados en la página Web</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4. Del comportamiento en las distintas fases de la competencia</a:t>
            </a:r>
          </a:p>
        </p:txBody>
      </p:sp>
    </p:spTree>
    <p:extLst>
      <p:ext uri="{BB962C8B-B14F-4D97-AF65-F5344CB8AC3E}">
        <p14:creationId xmlns:p14="http://schemas.microsoft.com/office/powerpoint/2010/main" val="42054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5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278094"/>
          </a:xfrm>
          <a:prstGeom prst="rect">
            <a:avLst/>
          </a:prstGeom>
          <a:noFill/>
        </p:spPr>
        <p:txBody>
          <a:bodyPr wrap="square" rtlCol="0">
            <a:spAutoFit/>
          </a:bodyPr>
          <a:lstStyle/>
          <a:p>
            <a:pPr algn="just"/>
            <a:r>
              <a:rPr lang="es-ES_tradnl" sz="1700" b="1" dirty="0" smtClean="0"/>
              <a:t>DURANTE</a:t>
            </a:r>
          </a:p>
          <a:p>
            <a:pPr algn="just"/>
            <a:endParaRPr lang="es-ES_tradnl" sz="1700" b="1" dirty="0" smtClean="0"/>
          </a:p>
          <a:p>
            <a:pPr marL="285750" indent="-285750" algn="just">
              <a:buFont typeface="Wingdings" pitchFamily="2" charset="2"/>
              <a:buChar char="ü"/>
            </a:pPr>
            <a:r>
              <a:rPr lang="es-CO" sz="1700" dirty="0" smtClean="0"/>
              <a:t>Ignore las provocaciones de los rivales y el público, mantenga su autocontrol</a:t>
            </a:r>
          </a:p>
          <a:p>
            <a:pPr marL="285750" indent="-285750" algn="just">
              <a:buFont typeface="Wingdings" pitchFamily="2" charset="2"/>
              <a:buChar char="ü"/>
            </a:pPr>
            <a:endParaRPr lang="es-CO" sz="1700" dirty="0"/>
          </a:p>
          <a:p>
            <a:pPr algn="just"/>
            <a:r>
              <a:rPr lang="es-CO" sz="1700" b="1" dirty="0" smtClean="0"/>
              <a:t>Los Jueces </a:t>
            </a:r>
            <a:r>
              <a:rPr lang="es-CO" sz="1700" dirty="0" smtClean="0"/>
              <a:t>son parte fundamental del éxito de cualquier encuentro deportivo,  deben conocer el objetivo de los Juegos como un espacio para compartir dentro de una práctica segura, por lo tanto no permitir el juego brusco malintencionado y sancionarlo inmediatamente, no esperar que se presente un accidente para hacerlo y deben tener el respaldo total de la organización de los Juegos y esto lo deben conocer todos los participantes especialmente los entrenadores.</a:t>
            </a:r>
          </a:p>
          <a:p>
            <a:pPr algn="just"/>
            <a:endParaRPr lang="es-CO" sz="1700" dirty="0" smtClean="0"/>
          </a:p>
          <a:p>
            <a:pPr algn="just"/>
            <a:r>
              <a:rPr lang="es-ES_tradnl" sz="1700" b="1" dirty="0" smtClean="0"/>
              <a:t>DESPUÉS</a:t>
            </a:r>
          </a:p>
          <a:p>
            <a:pPr algn="just"/>
            <a:endParaRPr lang="es-ES_tradnl" sz="1700" b="1" dirty="0"/>
          </a:p>
          <a:p>
            <a:pPr marL="285750" indent="-285750" algn="just">
              <a:buFont typeface="Wingdings" pitchFamily="2" charset="2"/>
              <a:buChar char="ü"/>
            </a:pPr>
            <a:r>
              <a:rPr lang="es-CO" sz="1700" dirty="0" smtClean="0"/>
              <a:t>Inmediatamente concluye su participación, haga lo que le corresponde hacer, independientemente de sus resultados; inicie su proceso de recuperación mediante el estiramiento adecuado, la hidratación, y el descanso.</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4. Del comportamiento en las distintas fases de la competencia</a:t>
            </a:r>
          </a:p>
        </p:txBody>
      </p:sp>
    </p:spTree>
    <p:extLst>
      <p:ext uri="{BB962C8B-B14F-4D97-AF65-F5344CB8AC3E}">
        <p14:creationId xmlns:p14="http://schemas.microsoft.com/office/powerpoint/2010/main" val="1778533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4124206"/>
          </a:xfrm>
          <a:prstGeom prst="rect">
            <a:avLst/>
          </a:prstGeom>
          <a:noFill/>
        </p:spPr>
        <p:txBody>
          <a:bodyPr wrap="square" rtlCol="0">
            <a:spAutoFit/>
          </a:bodyPr>
          <a:lstStyle/>
          <a:p>
            <a:r>
              <a:rPr lang="es-ES_tradnl" sz="1700" b="1" dirty="0" smtClean="0"/>
              <a:t>DESPUÉS</a:t>
            </a:r>
          </a:p>
          <a:p>
            <a:endParaRPr lang="es-ES_tradnl" sz="1700" b="1" dirty="0"/>
          </a:p>
          <a:p>
            <a:pPr marL="285750" indent="-285750">
              <a:buFont typeface="Wingdings" pitchFamily="2" charset="2"/>
              <a:buChar char="ü"/>
            </a:pPr>
            <a:r>
              <a:rPr lang="es-CO" sz="1700" dirty="0" smtClean="0"/>
              <a:t>Asimile el triunfo con sencillez y humildad.</a:t>
            </a:r>
          </a:p>
          <a:p>
            <a:pPr marL="285750" indent="-285750">
              <a:buFont typeface="Wingdings" pitchFamily="2" charset="2"/>
              <a:buChar char="ü"/>
            </a:pPr>
            <a:endParaRPr lang="es-CO" sz="1700" dirty="0" smtClean="0"/>
          </a:p>
          <a:p>
            <a:pPr marL="285750" indent="-285750">
              <a:buFont typeface="Wingdings" pitchFamily="2" charset="2"/>
              <a:buChar char="ü"/>
            </a:pPr>
            <a:r>
              <a:rPr lang="es-CO" sz="1700" dirty="0" smtClean="0"/>
              <a:t>Asimile la derrota con objetividad y sentido de compromiso para mejorar.</a:t>
            </a:r>
          </a:p>
          <a:p>
            <a:pPr marL="285750" indent="-285750">
              <a:buFont typeface="Wingdings" pitchFamily="2" charset="2"/>
              <a:buChar char="ü"/>
            </a:pPr>
            <a:endParaRPr lang="es-CO" sz="1700" dirty="0"/>
          </a:p>
          <a:p>
            <a:pPr algn="just"/>
            <a:r>
              <a:rPr lang="es-ES_tradnl" sz="1600" dirty="0"/>
              <a:t>De acuerdo con las estadísticas generales de accidentalidad laboral un porcentaje importante lo tienen las lesiones deportivas y en especial en los deportes de choque como el fútbol y fútbol sala. Hay una gran variedad de circunstancias que pueden precipitar estas lesiones, como son: Inadecuada condición física, aplicación de técnicas incorrectas para la práctica de una actividad física, no utilización de elementos de protección corporal, indumentaria inadecuada,  violación de normas tanto del deporte en si como de aquellas de juego limpio.  La práctica deportiva  en los Juegos Deportivos de Integración de la Función Pública, debe ser una actividad lo más ajena posible a las lesiones  y que por el contrario sea el escenario de integración social de los servidores públicos y la razón para el mejoramiento de las condiciones físicas y mentales de nuestros funcionarios</a:t>
            </a:r>
            <a:r>
              <a:rPr lang="es-ES_tradnl" sz="1600" dirty="0" smtClean="0"/>
              <a:t>.</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4. Del comportamiento en las distintas fases de la competencia</a:t>
            </a:r>
          </a:p>
        </p:txBody>
      </p:sp>
    </p:spTree>
    <p:extLst>
      <p:ext uri="{BB962C8B-B14F-4D97-AF65-F5344CB8AC3E}">
        <p14:creationId xmlns:p14="http://schemas.microsoft.com/office/powerpoint/2010/main" val="906458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052736"/>
            <a:ext cx="8352928" cy="5093702"/>
          </a:xfrm>
          <a:prstGeom prst="rect">
            <a:avLst/>
          </a:prstGeom>
          <a:noFill/>
        </p:spPr>
        <p:txBody>
          <a:bodyPr wrap="square" rtlCol="0">
            <a:spAutoFit/>
          </a:bodyPr>
          <a:lstStyle/>
          <a:p>
            <a:pPr algn="just"/>
            <a:r>
              <a:rPr lang="es-ES_tradnl" sz="1600" dirty="0" smtClean="0"/>
              <a:t>Se </a:t>
            </a:r>
            <a:r>
              <a:rPr lang="es-ES_tradnl" sz="1600" dirty="0"/>
              <a:t>debe sensibilizar a todos los involucrados (Entidades Públicas, servidores públicos- contratistas de prestación de servicio o personal en comisión de servicios, entrenadores, jueces, coordinadores de la temática y a la Administradora de Riesgos Laborales (ARL) está última debe vincularse activamente en las buenas prácticas de calentamiento y vuelta a la calma y tener su representación constante en los escenarios deportivos en caso de algún accidente. </a:t>
            </a:r>
            <a:endParaRPr lang="es-CO" sz="1600" dirty="0"/>
          </a:p>
          <a:p>
            <a:pPr algn="just"/>
            <a:r>
              <a:rPr lang="es-ES_tradnl" sz="1600" dirty="0"/>
              <a:t> </a:t>
            </a:r>
            <a:endParaRPr lang="es-CO" sz="1600" dirty="0"/>
          </a:p>
          <a:p>
            <a:pPr algn="just"/>
            <a:r>
              <a:rPr lang="es-ES_tradnl" sz="1600" dirty="0"/>
              <a:t>Este Manual fue revisado y aprobado por el Comité organizador de los Juegos Deportivos de Integración de la Función Pública 2014</a:t>
            </a:r>
            <a:endParaRPr lang="es-CO" sz="1600" dirty="0"/>
          </a:p>
          <a:p>
            <a:pPr algn="just"/>
            <a:r>
              <a:rPr lang="es-ES_tradnl" sz="1600" dirty="0"/>
              <a:t> </a:t>
            </a:r>
            <a:endParaRPr lang="es-CO" sz="1600" dirty="0"/>
          </a:p>
          <a:p>
            <a:pPr algn="just"/>
            <a:r>
              <a:rPr lang="es-ES_tradnl" sz="1600" dirty="0"/>
              <a:t>Dado en Bogotá, D.C. a los dieciocho (18) días del mes de julio de 2014</a:t>
            </a:r>
            <a:endParaRPr lang="es-CO" sz="1600" dirty="0"/>
          </a:p>
          <a:p>
            <a:pPr algn="just"/>
            <a:r>
              <a:rPr lang="es-ES_tradnl" sz="1600" dirty="0"/>
              <a:t> </a:t>
            </a:r>
            <a:endParaRPr lang="es-CO" sz="1600" dirty="0"/>
          </a:p>
          <a:p>
            <a:r>
              <a:rPr lang="es-ES_tradnl" sz="1600" dirty="0"/>
              <a:t>  </a:t>
            </a:r>
            <a:endParaRPr lang="es-CO" sz="1600" dirty="0"/>
          </a:p>
          <a:p>
            <a:r>
              <a:rPr lang="es-ES_tradnl" sz="1600" b="1" dirty="0"/>
              <a:t>Presidente </a:t>
            </a:r>
            <a:endParaRPr lang="es-CO" sz="1600" b="1" dirty="0"/>
          </a:p>
          <a:p>
            <a:r>
              <a:rPr lang="es-ES_tradnl" sz="1600" b="1" i="1" dirty="0"/>
              <a:t>Comité Organizador Juegos Deportivos </a:t>
            </a:r>
            <a:endParaRPr lang="es-CO" sz="1600" b="1" i="1" dirty="0"/>
          </a:p>
          <a:p>
            <a:r>
              <a:rPr lang="es-ES_tradnl" sz="1600" b="1" i="1" dirty="0"/>
              <a:t>de Integración de la Función Pública</a:t>
            </a:r>
            <a:endParaRPr lang="es-CO" sz="1600" b="1" i="1" dirty="0"/>
          </a:p>
          <a:p>
            <a:endParaRPr lang="es-ES_tradnl" sz="1700" dirty="0" smtClean="0"/>
          </a:p>
          <a:p>
            <a:endParaRPr lang="es-CO" sz="1700" dirty="0" smtClean="0"/>
          </a:p>
          <a:p>
            <a:pPr marL="285750" indent="-285750">
              <a:buFont typeface="Wingdings" pitchFamily="2" charset="2"/>
              <a:buChar char="ü"/>
            </a:pPr>
            <a:endParaRPr lang="es-CO" sz="1700" b="1" dirty="0"/>
          </a:p>
          <a:p>
            <a:endParaRPr lang="es-ES_tradnl" sz="1700" b="1" dirty="0" smtClean="0"/>
          </a:p>
          <a:p>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4. Del comportamiento en las distintas fases de la competencia</a:t>
            </a:r>
          </a:p>
        </p:txBody>
      </p:sp>
    </p:spTree>
    <p:extLst>
      <p:ext uri="{BB962C8B-B14F-4D97-AF65-F5344CB8AC3E}">
        <p14:creationId xmlns:p14="http://schemas.microsoft.com/office/powerpoint/2010/main" val="359905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3" y="1236816"/>
            <a:ext cx="7776864" cy="3385542"/>
          </a:xfrm>
          <a:prstGeom prst="rect">
            <a:avLst/>
          </a:prstGeom>
          <a:noFill/>
        </p:spPr>
        <p:txBody>
          <a:bodyPr wrap="square" rtlCol="0">
            <a:spAutoFit/>
          </a:bodyPr>
          <a:lstStyle/>
          <a:p>
            <a:r>
              <a:rPr lang="es-MX" sz="1600" b="1" dirty="0" smtClean="0"/>
              <a:t>Andrés </a:t>
            </a:r>
            <a:r>
              <a:rPr lang="es-MX" sz="1600" b="1" dirty="0"/>
              <a:t>Botero </a:t>
            </a:r>
            <a:r>
              <a:rPr lang="es-MX" sz="1600" b="1" dirty="0" smtClean="0"/>
              <a:t>Phillipsbourne</a:t>
            </a:r>
          </a:p>
          <a:p>
            <a:r>
              <a:rPr lang="es-MX" sz="1600" dirty="0" smtClean="0"/>
              <a:t>Director</a:t>
            </a:r>
            <a:endParaRPr lang="es-MX" sz="1600" dirty="0"/>
          </a:p>
          <a:p>
            <a:r>
              <a:rPr lang="es-MX" sz="1600" dirty="0"/>
              <a:t>Departamento Administrativo del Deporte,  la Recreación, la Actividad Física y el Aprovechamiento del Tiempo </a:t>
            </a:r>
            <a:r>
              <a:rPr lang="es-MX" sz="1600" dirty="0" smtClean="0"/>
              <a:t>Libre –COLDEPORTES-</a:t>
            </a:r>
            <a:endParaRPr lang="es-MX" sz="1600" dirty="0"/>
          </a:p>
          <a:p>
            <a:endParaRPr lang="es-MX" dirty="0" smtClean="0"/>
          </a:p>
          <a:p>
            <a:r>
              <a:rPr lang="es-MX" sz="1600" b="1" dirty="0" smtClean="0"/>
              <a:t>Liliana Caballero</a:t>
            </a:r>
          </a:p>
          <a:p>
            <a:r>
              <a:rPr lang="es-MX" sz="1600" dirty="0" smtClean="0"/>
              <a:t>Directora</a:t>
            </a:r>
          </a:p>
          <a:p>
            <a:r>
              <a:rPr lang="es-MX" sz="1600" dirty="0" smtClean="0"/>
              <a:t>Departamento Administrativo de la Función Pública</a:t>
            </a:r>
          </a:p>
          <a:p>
            <a:endParaRPr lang="es-MX" dirty="0"/>
          </a:p>
          <a:p>
            <a:r>
              <a:rPr lang="es-MX" sz="1600" b="1" dirty="0" smtClean="0"/>
              <a:t>Aldo Cadena</a:t>
            </a:r>
          </a:p>
          <a:p>
            <a:r>
              <a:rPr lang="es-MX" sz="1600" dirty="0" smtClean="0"/>
              <a:t>Director</a:t>
            </a:r>
          </a:p>
          <a:p>
            <a:r>
              <a:rPr lang="es-MX" sz="1600" dirty="0" smtClean="0"/>
              <a:t>Instituto Distrital de Recreación y Deportes –IDRD-</a:t>
            </a:r>
            <a:endParaRPr lang="es-MX" sz="1600" dirty="0"/>
          </a:p>
          <a:p>
            <a:pPr algn="ctr"/>
            <a:endParaRPr lang="es-CO" b="1" dirty="0"/>
          </a:p>
        </p:txBody>
      </p:sp>
    </p:spTree>
    <p:extLst>
      <p:ext uri="{BB962C8B-B14F-4D97-AF65-F5344CB8AC3E}">
        <p14:creationId xmlns:p14="http://schemas.microsoft.com/office/powerpoint/2010/main" val="1223899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236816"/>
            <a:ext cx="3024336" cy="3539430"/>
          </a:xfrm>
          <a:prstGeom prst="rect">
            <a:avLst/>
          </a:prstGeom>
          <a:noFill/>
        </p:spPr>
        <p:txBody>
          <a:bodyPr wrap="square" rtlCol="0">
            <a:spAutoFit/>
          </a:bodyPr>
          <a:lstStyle/>
          <a:p>
            <a:r>
              <a:rPr lang="es-MX" sz="1600" b="1" dirty="0" smtClean="0"/>
              <a:t>Comité organizador:</a:t>
            </a:r>
          </a:p>
          <a:p>
            <a:endParaRPr lang="es-MX" sz="1600" b="1" dirty="0"/>
          </a:p>
          <a:p>
            <a:r>
              <a:rPr lang="es-MX" sz="1600" b="1" dirty="0" smtClean="0"/>
              <a:t>María Patricia Cárdenas Jiménez</a:t>
            </a:r>
          </a:p>
          <a:p>
            <a:r>
              <a:rPr lang="es-MX" sz="1600" b="1" dirty="0" smtClean="0"/>
              <a:t>Victor Felix Cedeño Villegas</a:t>
            </a:r>
          </a:p>
          <a:p>
            <a:r>
              <a:rPr lang="es-MX" sz="1600" dirty="0" smtClean="0"/>
              <a:t>Representante de Coldeportes</a:t>
            </a:r>
          </a:p>
          <a:p>
            <a:endParaRPr lang="es-MX" sz="1600" b="1" dirty="0" smtClean="0"/>
          </a:p>
          <a:p>
            <a:r>
              <a:rPr lang="es-MX" sz="1600" b="1" dirty="0" smtClean="0"/>
              <a:t>Carolina Cuervo Leal</a:t>
            </a:r>
            <a:endParaRPr lang="es-MX" sz="1600" dirty="0" smtClean="0"/>
          </a:p>
          <a:p>
            <a:r>
              <a:rPr lang="es-MX" sz="1600" b="1" dirty="0" smtClean="0"/>
              <a:t>Marco Emilio García</a:t>
            </a:r>
          </a:p>
          <a:p>
            <a:r>
              <a:rPr lang="es-MX" sz="1600" dirty="0" smtClean="0"/>
              <a:t>Representante de Coldeportes</a:t>
            </a:r>
          </a:p>
          <a:p>
            <a:endParaRPr lang="es-MX" sz="1600" dirty="0" smtClean="0"/>
          </a:p>
          <a:p>
            <a:r>
              <a:rPr lang="es-MX" sz="1600" b="1" dirty="0" smtClean="0"/>
              <a:t>Viviana Angélica Peña</a:t>
            </a:r>
          </a:p>
          <a:p>
            <a:r>
              <a:rPr lang="es-MX" sz="1600" dirty="0" smtClean="0"/>
              <a:t>Representante Departamento</a:t>
            </a:r>
          </a:p>
          <a:p>
            <a:r>
              <a:rPr lang="es-MX" sz="1600" dirty="0" smtClean="0"/>
              <a:t>Administrativo de la Función Pública</a:t>
            </a:r>
          </a:p>
        </p:txBody>
      </p:sp>
      <p:sp>
        <p:nvSpPr>
          <p:cNvPr id="3" name="2 CuadroTexto"/>
          <p:cNvSpPr txBox="1"/>
          <p:nvPr/>
        </p:nvSpPr>
        <p:spPr>
          <a:xfrm>
            <a:off x="4179694" y="1721596"/>
            <a:ext cx="2998318" cy="4278094"/>
          </a:xfrm>
          <a:prstGeom prst="rect">
            <a:avLst/>
          </a:prstGeom>
          <a:noFill/>
        </p:spPr>
        <p:txBody>
          <a:bodyPr wrap="square" rtlCol="0">
            <a:spAutoFit/>
          </a:bodyPr>
          <a:lstStyle/>
          <a:p>
            <a:r>
              <a:rPr lang="es-MX" sz="1600" b="1" dirty="0"/>
              <a:t>Norma Jimena</a:t>
            </a:r>
          </a:p>
          <a:p>
            <a:r>
              <a:rPr lang="es-MX" sz="1600" dirty="0"/>
              <a:t>Representante Departamento</a:t>
            </a:r>
          </a:p>
          <a:p>
            <a:r>
              <a:rPr lang="es-MX" sz="1600" dirty="0"/>
              <a:t>Administrativo de la Función Pública</a:t>
            </a:r>
            <a:endParaRPr lang="es-CO" sz="1600" b="1" dirty="0"/>
          </a:p>
          <a:p>
            <a:endParaRPr lang="es-MX" sz="1600" b="1" dirty="0" smtClean="0"/>
          </a:p>
          <a:p>
            <a:r>
              <a:rPr lang="es-MX" sz="1600" b="1" dirty="0" smtClean="0"/>
              <a:t>Andrés David Alfonso</a:t>
            </a:r>
          </a:p>
          <a:p>
            <a:r>
              <a:rPr lang="es-MX" sz="1600" dirty="0" smtClean="0"/>
              <a:t>Representante IDRD</a:t>
            </a:r>
          </a:p>
          <a:p>
            <a:endParaRPr lang="es-MX" sz="1600" dirty="0" smtClean="0"/>
          </a:p>
          <a:p>
            <a:r>
              <a:rPr lang="es-MX" sz="1600" b="1" dirty="0" smtClean="0"/>
              <a:t>Helena Martínez Cortés</a:t>
            </a:r>
          </a:p>
          <a:p>
            <a:r>
              <a:rPr lang="es-MX" sz="1600" dirty="0" smtClean="0"/>
              <a:t>Representante participantes. DIAN</a:t>
            </a:r>
          </a:p>
          <a:p>
            <a:endParaRPr lang="es-MX" sz="1600" dirty="0" smtClean="0"/>
          </a:p>
          <a:p>
            <a:r>
              <a:rPr lang="es-MX" sz="1600" b="1" dirty="0" smtClean="0"/>
              <a:t>Lorena Fonseca</a:t>
            </a:r>
          </a:p>
          <a:p>
            <a:r>
              <a:rPr lang="es-MX" sz="1600" dirty="0" smtClean="0"/>
              <a:t>Representante participantes. Ministerio de Transporte</a:t>
            </a:r>
          </a:p>
          <a:p>
            <a:endParaRPr lang="es-MX" sz="1600" dirty="0"/>
          </a:p>
          <a:p>
            <a:pPr algn="ctr"/>
            <a:endParaRPr lang="es-CO" sz="1600" b="1" dirty="0"/>
          </a:p>
        </p:txBody>
      </p:sp>
    </p:spTree>
    <p:extLst>
      <p:ext uri="{BB962C8B-B14F-4D97-AF65-F5344CB8AC3E}">
        <p14:creationId xmlns:p14="http://schemas.microsoft.com/office/powerpoint/2010/main" val="362475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3113529"/>
            <a:ext cx="7488832" cy="630942"/>
          </a:xfrm>
          <a:prstGeom prst="rect">
            <a:avLst/>
          </a:prstGeom>
          <a:noFill/>
        </p:spPr>
        <p:txBody>
          <a:bodyPr wrap="square" rtlCol="0">
            <a:spAutoFit/>
          </a:bodyPr>
          <a:lstStyle/>
          <a:p>
            <a:pPr algn="r"/>
            <a:r>
              <a:rPr lang="es-ES_tradnl" sz="3500" b="1" dirty="0" smtClean="0">
                <a:latin typeface="Century Gothic" pitchFamily="34" charset="0"/>
              </a:rPr>
              <a:t>INTRODUCCIÓN</a:t>
            </a:r>
          </a:p>
        </p:txBody>
      </p:sp>
    </p:spTree>
    <p:extLst>
      <p:ext uri="{BB962C8B-B14F-4D97-AF65-F5344CB8AC3E}">
        <p14:creationId xmlns:p14="http://schemas.microsoft.com/office/powerpoint/2010/main" val="217707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54180"/>
            <a:ext cx="8352928" cy="4278094"/>
          </a:xfrm>
          <a:prstGeom prst="rect">
            <a:avLst/>
          </a:prstGeom>
          <a:noFill/>
        </p:spPr>
        <p:txBody>
          <a:bodyPr wrap="square" rtlCol="0">
            <a:spAutoFit/>
          </a:bodyPr>
          <a:lstStyle/>
          <a:p>
            <a:pPr algn="just"/>
            <a:r>
              <a:rPr lang="es-ES_tradnl" sz="1700" dirty="0" smtClean="0"/>
              <a:t>En los </a:t>
            </a:r>
            <a:r>
              <a:rPr lang="es-ES_tradnl" sz="1700" dirty="0"/>
              <a:t>Juegos Deportivos de Integración de  la Función </a:t>
            </a:r>
            <a:r>
              <a:rPr lang="es-ES_tradnl" sz="1700" dirty="0" smtClean="0"/>
              <a:t>Pública, </a:t>
            </a:r>
            <a:r>
              <a:rPr lang="es-ES_tradnl" sz="1700" dirty="0"/>
              <a:t>la práctica deportiva corresponde a las actividades realizadas para el mantenimiento físico, recreación y deporte de los servidores públicos, integrándolos en torno al deporte y la sana convivencia.</a:t>
            </a:r>
            <a:endParaRPr lang="es-CO" sz="1700" dirty="0"/>
          </a:p>
          <a:p>
            <a:r>
              <a:rPr lang="es-ES_tradnl" sz="1700" dirty="0"/>
              <a:t> </a:t>
            </a:r>
            <a:endParaRPr lang="es-CO" sz="1700" dirty="0"/>
          </a:p>
          <a:p>
            <a:pPr algn="just"/>
            <a:r>
              <a:rPr lang="es-ES_tradnl" sz="1700" dirty="0"/>
              <a:t>El deporte, el mantenimiento físico para la salud y la recreación, son actividades institucionales que deben ser estimuladas con el fin de coadyuvar la salud física y mental,  propiciar una mayor integración y sano esparcimiento de los servidores públicos, como un camino hacia la paz y una muestra de respeto por el otro. Estas actividades deben ser realizadas dentro de un ámbito de seguridad que le permita al trabajador evitar las lesiones que lo obliguen a generar ausencias por incapacidad médica, adicionalmente en algunos casos con disminución de su capacidad laboral temporal o permanente con la consecuencia de la afectación de la productividad de la entidad.</a:t>
            </a:r>
            <a:endParaRPr lang="es-CO" sz="1700" dirty="0"/>
          </a:p>
          <a:p>
            <a:r>
              <a:rPr lang="es-ES_tradnl" sz="1700" dirty="0"/>
              <a:t> </a:t>
            </a:r>
            <a:endParaRPr lang="es-CO" sz="1700" dirty="0"/>
          </a:p>
          <a:p>
            <a:r>
              <a:rPr lang="es-ES_tradnl" sz="1700" b="1" dirty="0"/>
              <a:t>El objetivo básico de este documento es promover la sana participación </a:t>
            </a:r>
            <a:r>
              <a:rPr lang="es-ES_tradnl" sz="1700" b="1" dirty="0" smtClean="0"/>
              <a:t>y la seguridad y la convivencia durante el desarrollo de las actividades deportivas.</a:t>
            </a:r>
          </a:p>
          <a:p>
            <a:endParaRPr lang="es-CO" sz="1700" dirty="0">
              <a:latin typeface="Century Gothic" pitchFamily="34" charset="0"/>
            </a:endParaRPr>
          </a:p>
        </p:txBody>
      </p:sp>
      <p:sp>
        <p:nvSpPr>
          <p:cNvPr id="3" name="2 CuadroTexto"/>
          <p:cNvSpPr txBox="1"/>
          <p:nvPr/>
        </p:nvSpPr>
        <p:spPr>
          <a:xfrm>
            <a:off x="378747" y="297845"/>
            <a:ext cx="7488832" cy="368686"/>
          </a:xfrm>
          <a:prstGeom prst="rect">
            <a:avLst/>
          </a:prstGeom>
          <a:noFill/>
        </p:spPr>
        <p:txBody>
          <a:bodyPr wrap="square" rtlCol="0">
            <a:spAutoFit/>
          </a:bodyPr>
          <a:lstStyle/>
          <a:p>
            <a:r>
              <a:rPr lang="es-ES_tradnl" sz="1200" b="1" dirty="0" smtClean="0">
                <a:latin typeface="Century Gothic" pitchFamily="34" charset="0"/>
              </a:rPr>
              <a:t>INTRODUCCIÓN</a:t>
            </a:r>
          </a:p>
        </p:txBody>
      </p:sp>
    </p:spTree>
    <p:extLst>
      <p:ext uri="{BB962C8B-B14F-4D97-AF65-F5344CB8AC3E}">
        <p14:creationId xmlns:p14="http://schemas.microsoft.com/office/powerpoint/2010/main" val="1789567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98086"/>
            <a:ext cx="7488832" cy="1061829"/>
          </a:xfrm>
          <a:prstGeom prst="rect">
            <a:avLst/>
          </a:prstGeom>
          <a:noFill/>
        </p:spPr>
        <p:txBody>
          <a:bodyPr wrap="square" rtlCol="0">
            <a:spAutoFit/>
          </a:bodyPr>
          <a:lstStyle/>
          <a:p>
            <a:pPr algn="r"/>
            <a:r>
              <a:rPr lang="es-ES_tradnl" sz="3500" b="1" dirty="0" smtClean="0">
                <a:latin typeface="Century Gothic" pitchFamily="34" charset="0"/>
              </a:rPr>
              <a:t>Artículo 1.</a:t>
            </a:r>
          </a:p>
          <a:p>
            <a:pPr algn="r"/>
            <a:r>
              <a:rPr lang="es-ES_tradnl" sz="2800" i="1" dirty="0" smtClean="0">
                <a:latin typeface="Century Gothic" pitchFamily="34" charset="0"/>
              </a:rPr>
              <a:t>Del Manual de Convivencia</a:t>
            </a:r>
          </a:p>
        </p:txBody>
      </p:sp>
    </p:spTree>
    <p:extLst>
      <p:ext uri="{BB962C8B-B14F-4D97-AF65-F5344CB8AC3E}">
        <p14:creationId xmlns:p14="http://schemas.microsoft.com/office/powerpoint/2010/main" val="395838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54180"/>
            <a:ext cx="8352928" cy="2185214"/>
          </a:xfrm>
          <a:prstGeom prst="rect">
            <a:avLst/>
          </a:prstGeom>
          <a:noFill/>
        </p:spPr>
        <p:txBody>
          <a:bodyPr wrap="square" rtlCol="0">
            <a:spAutoFit/>
          </a:bodyPr>
          <a:lstStyle/>
          <a:p>
            <a:pPr algn="just"/>
            <a:r>
              <a:rPr lang="es-CO" sz="1700" dirty="0"/>
              <a:t>Estas normas se refieren a la convivencia armoniosa, de integración entre Entidades y deportistas, entrenadores y dirigentes, dentro y fuera de las justas deportivas  y sus relaciones con los demás miembros que garanticen el orden, la sana participación, la colaboración, el respeto, la tolerancia, la solidaridad y la responsabilidad.</a:t>
            </a:r>
          </a:p>
          <a:p>
            <a:r>
              <a:rPr lang="es-ES_tradnl" sz="1700" dirty="0"/>
              <a:t> </a:t>
            </a:r>
            <a:endParaRPr lang="es-CO" sz="1700" dirty="0"/>
          </a:p>
          <a:p>
            <a:pPr algn="just"/>
            <a:r>
              <a:rPr lang="es-ES_tradnl" sz="1700" dirty="0"/>
              <a:t>La práctica deportiva masiva con fines de recreación, presenta pocos riesgos y altos beneficios, por el contrario cuando esta práctica se torna de tipo competitivo, por las características propias de este  tipo de actividad,  genera altos riesgos e incapacidades. </a:t>
            </a:r>
            <a:endParaRPr lang="es-CO" sz="1700" dirty="0"/>
          </a:p>
        </p:txBody>
      </p:sp>
      <p:sp>
        <p:nvSpPr>
          <p:cNvPr id="3" name="2 CuadroTexto"/>
          <p:cNvSpPr txBox="1"/>
          <p:nvPr/>
        </p:nvSpPr>
        <p:spPr>
          <a:xfrm>
            <a:off x="378747" y="297845"/>
            <a:ext cx="7488832" cy="276999"/>
          </a:xfrm>
          <a:prstGeom prst="rect">
            <a:avLst/>
          </a:prstGeom>
          <a:noFill/>
        </p:spPr>
        <p:txBody>
          <a:bodyPr wrap="square" rtlCol="0">
            <a:spAutoFit/>
          </a:bodyPr>
          <a:lstStyle/>
          <a:p>
            <a:r>
              <a:rPr lang="es-ES_tradnl" sz="1200" b="1" dirty="0" smtClean="0">
                <a:latin typeface="Century Gothic" pitchFamily="34" charset="0"/>
              </a:rPr>
              <a:t>Artículo 1. Del Manual de Convivencia</a:t>
            </a:r>
          </a:p>
        </p:txBody>
      </p:sp>
    </p:spTree>
    <p:extLst>
      <p:ext uri="{BB962C8B-B14F-4D97-AF65-F5344CB8AC3E}">
        <p14:creationId xmlns:p14="http://schemas.microsoft.com/office/powerpoint/2010/main" val="408630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2898086"/>
            <a:ext cx="7488832" cy="1061829"/>
          </a:xfrm>
          <a:prstGeom prst="rect">
            <a:avLst/>
          </a:prstGeom>
          <a:noFill/>
        </p:spPr>
        <p:txBody>
          <a:bodyPr wrap="square" rtlCol="0">
            <a:spAutoFit/>
          </a:bodyPr>
          <a:lstStyle/>
          <a:p>
            <a:pPr algn="r"/>
            <a:r>
              <a:rPr lang="es-ES_tradnl" sz="3500" b="1" dirty="0" smtClean="0">
                <a:latin typeface="Century Gothic" pitchFamily="34" charset="0"/>
              </a:rPr>
              <a:t>Artículo 2.</a:t>
            </a:r>
          </a:p>
          <a:p>
            <a:pPr algn="r"/>
            <a:r>
              <a:rPr lang="es-ES_tradnl" sz="2800" i="1" dirty="0" smtClean="0">
                <a:latin typeface="Century Gothic" pitchFamily="34" charset="0"/>
              </a:rPr>
              <a:t>Alcance</a:t>
            </a:r>
          </a:p>
        </p:txBody>
      </p:sp>
    </p:spTree>
    <p:extLst>
      <p:ext uri="{BB962C8B-B14F-4D97-AF65-F5344CB8AC3E}">
        <p14:creationId xmlns:p14="http://schemas.microsoft.com/office/powerpoint/2010/main" val="4276524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1038</Words>
  <Application>Microsoft Office PowerPoint</Application>
  <PresentationFormat>Carta (216 x 279 mm)</PresentationFormat>
  <Paragraphs>136</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Mauricio-PC</dc:creator>
  <cp:lastModifiedBy>Nancy Yanneth Rojas Joya</cp:lastModifiedBy>
  <cp:revision>22</cp:revision>
  <dcterms:created xsi:type="dcterms:W3CDTF">2014-08-13T01:12:30Z</dcterms:created>
  <dcterms:modified xsi:type="dcterms:W3CDTF">2017-07-26T21:16:03Z</dcterms:modified>
</cp:coreProperties>
</file>